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3" r:id="rId2"/>
    <p:sldId id="257" r:id="rId3"/>
    <p:sldId id="258" r:id="rId4"/>
    <p:sldId id="259" r:id="rId5"/>
    <p:sldId id="256" r:id="rId6"/>
    <p:sldId id="293" r:id="rId7"/>
    <p:sldId id="292" r:id="rId8"/>
    <p:sldId id="294" r:id="rId9"/>
    <p:sldId id="295" r:id="rId10"/>
    <p:sldId id="296" r:id="rId11"/>
    <p:sldId id="302" r:id="rId12"/>
    <p:sldId id="291" r:id="rId13"/>
    <p:sldId id="278" r:id="rId14"/>
    <p:sldId id="280" r:id="rId15"/>
    <p:sldId id="260" r:id="rId16"/>
    <p:sldId id="279" r:id="rId17"/>
    <p:sldId id="300" r:id="rId18"/>
    <p:sldId id="301" r:id="rId19"/>
    <p:sldId id="299" r:id="rId20"/>
    <p:sldId id="304" r:id="rId21"/>
    <p:sldId id="281" r:id="rId22"/>
    <p:sldId id="282" r:id="rId23"/>
    <p:sldId id="283" r:id="rId24"/>
    <p:sldId id="284" r:id="rId25"/>
    <p:sldId id="261" r:id="rId26"/>
    <p:sldId id="30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43" autoAdjust="0"/>
  </p:normalViewPr>
  <p:slideViewPr>
    <p:cSldViewPr>
      <p:cViewPr varScale="1">
        <p:scale>
          <a:sx n="81" d="100"/>
          <a:sy n="81" d="100"/>
        </p:scale>
        <p:origin x="-1158" y="-96"/>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6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A5B88-58FE-4B29-B3AF-1C66DBADE644}"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88DE9-369B-438F-97D6-73F4012BA17F}" type="slidenum">
              <a:rPr lang="en-US" smtClean="0"/>
              <a:pPr/>
              <a:t>‹#›</a:t>
            </a:fld>
            <a:endParaRPr lang="en-US"/>
          </a:p>
        </p:txBody>
      </p:sp>
    </p:spTree>
    <p:extLst>
      <p:ext uri="{BB962C8B-B14F-4D97-AF65-F5344CB8AC3E}">
        <p14:creationId xmlns:p14="http://schemas.microsoft.com/office/powerpoint/2010/main" val="383654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dical-dictionary.thefreedictionary.com/Fev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a:t>Schistosomiasis</a:t>
            </a:r>
            <a:r>
              <a:rPr lang="en-US" dirty="0"/>
              <a:t>, also known as </a:t>
            </a:r>
            <a:r>
              <a:rPr lang="en-US" dirty="0" err="1"/>
              <a:t>bilharziasis</a:t>
            </a:r>
            <a:r>
              <a:rPr lang="en-US" dirty="0"/>
              <a:t> or snail </a:t>
            </a:r>
            <a:r>
              <a:rPr lang="en-US" dirty="0">
                <a:hlinkClick r:id="rId3" action="ppaction://hlinkfile"/>
              </a:rPr>
              <a:t>fever</a:t>
            </a:r>
            <a:r>
              <a:rPr lang="en-US" dirty="0"/>
              <a:t>, is a primarily tropical parasitic disease caused by the larvae of one or more of five types of flatworms or blood flukes known as </a:t>
            </a:r>
            <a:r>
              <a:rPr lang="en-US" dirty="0" err="1"/>
              <a:t>schistosomes</a:t>
            </a:r>
            <a:r>
              <a:rPr lang="en-US" dirty="0"/>
              <a:t>. The name </a:t>
            </a:r>
            <a:r>
              <a:rPr lang="en-US" dirty="0" err="1"/>
              <a:t>bilharziasis</a:t>
            </a:r>
            <a:r>
              <a:rPr lang="en-US" dirty="0"/>
              <a:t> comes from Theodor </a:t>
            </a:r>
            <a:r>
              <a:rPr lang="en-US" dirty="0" err="1"/>
              <a:t>Bilharz</a:t>
            </a:r>
            <a:r>
              <a:rPr lang="en-US" dirty="0"/>
              <a:t>, a German pathologist, who identified the worms in 1851 (medical-dictionary).</a:t>
            </a:r>
          </a:p>
          <a:p>
            <a:pPr defTabSz="904433">
              <a:defRPr/>
            </a:pPr>
            <a:r>
              <a:rPr lang="en-US" dirty="0" smtClean="0"/>
              <a:t>Lymphatic </a:t>
            </a:r>
            <a:r>
              <a:rPr lang="en-US" dirty="0" err="1" smtClean="0"/>
              <a:t>filariasis</a:t>
            </a:r>
            <a:r>
              <a:rPr lang="en-US" baseline="0" dirty="0" smtClean="0"/>
              <a:t> - </a:t>
            </a:r>
            <a:r>
              <a:rPr lang="en-US" dirty="0" smtClean="0"/>
              <a:t>a disease caused by filarial worms transmitted by mosquitoes: the worms invade lymphatic vessels and lymphoid tissue, causing chronic swelling of the lower extremities and other parts of the body (www.yourdictionary.com)</a:t>
            </a:r>
          </a:p>
          <a:p>
            <a:endParaRPr lang="en-US" dirty="0"/>
          </a:p>
          <a:p>
            <a:endParaRPr lang="en-US" dirty="0" smtClean="0"/>
          </a:p>
          <a:p>
            <a:r>
              <a:rPr lang="en-US" dirty="0" smtClean="0"/>
              <a:t>Globally, </a:t>
            </a:r>
            <a:r>
              <a:rPr lang="en-US" dirty="0" err="1" smtClean="0"/>
              <a:t>diarrhoeal</a:t>
            </a:r>
            <a:r>
              <a:rPr lang="en-US" dirty="0" smtClean="0"/>
              <a:t> diseases and malaria accounted for, respectively, 4% and 3% of disability-adjusted life years (DALYs) lost, and 1.8 and 1.3 million deaths in 2002. This burden is almost entirely limited to the under-five age group. </a:t>
            </a:r>
          </a:p>
          <a:p>
            <a:r>
              <a:rPr lang="en-US" dirty="0" err="1" smtClean="0"/>
              <a:t>Diarrhoeal</a:t>
            </a:r>
            <a:r>
              <a:rPr lang="en-US" dirty="0" smtClean="0"/>
              <a:t> diseases</a:t>
            </a:r>
            <a:br>
              <a:rPr lang="en-US" dirty="0" smtClean="0"/>
            </a:br>
            <a:r>
              <a:rPr lang="en-US" dirty="0" smtClean="0"/>
              <a:t>   - Every day, </a:t>
            </a:r>
            <a:r>
              <a:rPr lang="en-US" dirty="0" err="1" smtClean="0"/>
              <a:t>diarrhoeal</a:t>
            </a:r>
            <a:r>
              <a:rPr lang="en-US" dirty="0" smtClean="0"/>
              <a:t> diseases cause some 6,000 deaths, mostly among children under five. </a:t>
            </a:r>
            <a:br>
              <a:rPr lang="en-US" dirty="0" smtClean="0"/>
            </a:br>
            <a:r>
              <a:rPr lang="en-US" dirty="0" smtClean="0"/>
              <a:t>   - In 2001, 1.96 million people died from infectious </a:t>
            </a:r>
            <a:r>
              <a:rPr lang="en-US" dirty="0" err="1" smtClean="0"/>
              <a:t>diarrhoeas</a:t>
            </a:r>
            <a:r>
              <a:rPr lang="en-US" dirty="0" smtClean="0"/>
              <a:t>; 1.3 million were children under five. </a:t>
            </a:r>
            <a:br>
              <a:rPr lang="en-US" dirty="0" smtClean="0"/>
            </a:br>
            <a:r>
              <a:rPr lang="en-US" dirty="0" smtClean="0"/>
              <a:t>   - Between 1,085,000 and 2,187,000 deaths due to </a:t>
            </a:r>
            <a:r>
              <a:rPr lang="en-US" dirty="0" err="1" smtClean="0"/>
              <a:t>diarrhoeal</a:t>
            </a:r>
            <a:r>
              <a:rPr lang="en-US" dirty="0" smtClean="0"/>
              <a:t> diseases can be attributed to the 'water, sanitation and hygiene' risk factor, 90 percent of them among children under five. </a:t>
            </a:r>
            <a:br>
              <a:rPr lang="en-US" dirty="0" smtClean="0"/>
            </a:br>
            <a:r>
              <a:rPr lang="en-US" dirty="0" smtClean="0"/>
              <a:t>   - With simple hygiene measures such as washing hands after using the toilet or before preparing food, most of these deaths are preventable.</a:t>
            </a:r>
          </a:p>
          <a:p>
            <a:r>
              <a:rPr lang="en-US" dirty="0" smtClean="0"/>
              <a:t>Malaria</a:t>
            </a:r>
            <a:br>
              <a:rPr lang="en-US" dirty="0" smtClean="0"/>
            </a:br>
            <a:r>
              <a:rPr lang="en-US" dirty="0" smtClean="0"/>
              <a:t>   - Over 1 million people die from malaria every year.</a:t>
            </a:r>
            <a:br>
              <a:rPr lang="en-US" dirty="0" smtClean="0"/>
            </a:br>
            <a:r>
              <a:rPr lang="en-US" dirty="0" smtClean="0"/>
              <a:t>   - About 90% of the annual global rate of deaths from malaria occur in Africa south of the Sahara. </a:t>
            </a:r>
            <a:br>
              <a:rPr lang="en-US" dirty="0" smtClean="0"/>
            </a:br>
            <a:r>
              <a:rPr lang="en-US" dirty="0" smtClean="0"/>
              <a:t>   - Malaria causes at least 300 million cases of acute illness each year.</a:t>
            </a:r>
            <a:br>
              <a:rPr lang="en-US" dirty="0" smtClean="0"/>
            </a:br>
            <a:r>
              <a:rPr lang="en-US" dirty="0" smtClean="0"/>
              <a:t>   - Mortality due to malaria increased by 27% between 1990 and 2002, going from 926,000 people to 1,272,000.</a:t>
            </a:r>
            <a:br>
              <a:rPr lang="en-US" dirty="0" smtClean="0"/>
            </a:br>
            <a:r>
              <a:rPr lang="en-US" dirty="0" smtClean="0"/>
              <a:t>   - The disease costs Africa more than US$12 million annually and slows economic growth in African countries by 1.3% a year. </a:t>
            </a:r>
            <a:br>
              <a:rPr lang="en-US" dirty="0" smtClean="0"/>
            </a:br>
            <a:r>
              <a:rPr lang="en-US" dirty="0" smtClean="0"/>
              <a:t>   - Sleeping under mosquito nets would be one simple but effective way to prevent many cases of malaria, especially for children under five.</a:t>
            </a:r>
          </a:p>
          <a:p>
            <a:r>
              <a:rPr lang="en-US" dirty="0" smtClean="0"/>
              <a:t>Africa accounts for 97% of the world's burden of </a:t>
            </a:r>
            <a:r>
              <a:rPr lang="en-US" dirty="0" err="1" smtClean="0"/>
              <a:t>onchorocerciasis</a:t>
            </a:r>
            <a:r>
              <a:rPr lang="en-US" dirty="0" smtClean="0"/>
              <a:t> (a parasitic infection), 88% of the world's burden of malaria, 78% of its </a:t>
            </a:r>
            <a:r>
              <a:rPr lang="en-US" dirty="0" err="1" smtClean="0"/>
              <a:t>schistosomiasis</a:t>
            </a:r>
            <a:r>
              <a:rPr lang="en-US" dirty="0" smtClean="0"/>
              <a:t> burden, and 52% of its trachoma burden. </a:t>
            </a:r>
          </a:p>
          <a:p>
            <a:r>
              <a:rPr lang="en-US" dirty="0" err="1" smtClean="0"/>
              <a:t>Schistosomiasis</a:t>
            </a:r>
            <a:r>
              <a:rPr lang="en-US" dirty="0" smtClean="0"/>
              <a:t> (</a:t>
            </a:r>
            <a:r>
              <a:rPr lang="en-US" dirty="0" err="1" smtClean="0"/>
              <a:t>bilharziasis</a:t>
            </a:r>
            <a:r>
              <a:rPr lang="en-US" dirty="0" smtClean="0"/>
              <a:t>)</a:t>
            </a:r>
            <a:br>
              <a:rPr lang="en-US" dirty="0" smtClean="0"/>
            </a:br>
            <a:r>
              <a:rPr lang="en-US" dirty="0" smtClean="0"/>
              <a:t>   - More than 200 million people worldwide are infected by </a:t>
            </a:r>
            <a:r>
              <a:rPr lang="en-US" dirty="0" err="1" smtClean="0"/>
              <a:t>schistosomiasis</a:t>
            </a:r>
            <a:r>
              <a:rPr lang="en-US" dirty="0" smtClean="0"/>
              <a:t>. </a:t>
            </a:r>
            <a:br>
              <a:rPr lang="en-US" dirty="0" smtClean="0"/>
            </a:br>
            <a:r>
              <a:rPr lang="en-US" dirty="0" smtClean="0"/>
              <a:t>   - 88 million children under fifteen years are infected each year with </a:t>
            </a:r>
            <a:r>
              <a:rPr lang="en-US" dirty="0" err="1" smtClean="0"/>
              <a:t>schistosomes</a:t>
            </a:r>
            <a:r>
              <a:rPr lang="en-US" dirty="0" smtClean="0"/>
              <a:t>. </a:t>
            </a:r>
            <a:br>
              <a:rPr lang="en-US" dirty="0" smtClean="0"/>
            </a:br>
            <a:r>
              <a:rPr lang="en-US" dirty="0" smtClean="0"/>
              <a:t>   - 80% of transmission takes place in Africa south of the Sahara.</a:t>
            </a:r>
          </a:p>
          <a:p>
            <a:r>
              <a:rPr lang="en-US" dirty="0" smtClean="0"/>
              <a:t>In Bangladesh alone, more than 4 million </a:t>
            </a:r>
            <a:r>
              <a:rPr lang="en-US" dirty="0" err="1" smtClean="0"/>
              <a:t>tubewells</a:t>
            </a:r>
            <a:r>
              <a:rPr lang="en-US" dirty="0" smtClean="0"/>
              <a:t> have been installed over the past twenty years to provide safe drinking water to 95% of the population. However, high concentrations of arsenic found in </a:t>
            </a:r>
            <a:r>
              <a:rPr lang="en-US" dirty="0" err="1" smtClean="0"/>
              <a:t>tubewell</a:t>
            </a:r>
            <a:r>
              <a:rPr lang="en-US" dirty="0" smtClean="0"/>
              <a:t> water provoked the largest mass arsenic poisoning in history.</a:t>
            </a:r>
          </a:p>
          <a:p>
            <a:r>
              <a:rPr lang="en-US" dirty="0" smtClean="0"/>
              <a:t>South-East Asia accounts for 62% of the world's burden of dengue, and 56% of its burden of lymphatic </a:t>
            </a:r>
            <a:r>
              <a:rPr lang="en-US" dirty="0" err="1" smtClean="0"/>
              <a:t>filariasis</a:t>
            </a:r>
            <a:r>
              <a:rPr lang="en-US" dirty="0" smtClean="0"/>
              <a:t>. </a:t>
            </a:r>
          </a:p>
          <a:p>
            <a:r>
              <a:rPr lang="en-US" dirty="0" smtClean="0"/>
              <a:t>An estimated 119 million people are infected with lymphatic </a:t>
            </a:r>
            <a:r>
              <a:rPr lang="en-US" dirty="0" err="1" smtClean="0"/>
              <a:t>filariasis</a:t>
            </a:r>
            <a:r>
              <a:rPr lang="en-US" dirty="0" smtClean="0"/>
              <a:t> globally, 40 million of whom suffer from the chronic form of the disease. </a:t>
            </a:r>
          </a:p>
          <a:p>
            <a:r>
              <a:rPr lang="en-US" dirty="0" smtClean="0"/>
              <a:t>Africa accounts for 97% of the world's burden of </a:t>
            </a:r>
            <a:r>
              <a:rPr lang="en-US" dirty="0" err="1" smtClean="0"/>
              <a:t>onchorocerciasis</a:t>
            </a:r>
            <a:r>
              <a:rPr lang="en-US" dirty="0" smtClean="0"/>
              <a:t> (a parasitic infection), 88% of the world's burden of malaria, 78% of its </a:t>
            </a:r>
            <a:r>
              <a:rPr lang="en-US" dirty="0" err="1" smtClean="0"/>
              <a:t>schistosomiasis</a:t>
            </a:r>
            <a:r>
              <a:rPr lang="en-US" dirty="0" smtClean="0"/>
              <a:t> burden, and 52% of </a:t>
            </a:r>
            <a:r>
              <a:rPr lang="en-US" dirty="0" err="1" smtClean="0"/>
              <a:t>of</a:t>
            </a:r>
            <a:r>
              <a:rPr lang="en-US" dirty="0" smtClean="0"/>
              <a:t> its trachoma burden. </a:t>
            </a:r>
          </a:p>
          <a:p>
            <a:endParaRPr lang="en-US" dirty="0"/>
          </a:p>
        </p:txBody>
      </p:sp>
      <p:sp>
        <p:nvSpPr>
          <p:cNvPr id="4" name="Slide Number Placeholder 3"/>
          <p:cNvSpPr>
            <a:spLocks noGrp="1"/>
          </p:cNvSpPr>
          <p:nvPr>
            <p:ph type="sldNum" sz="quarter" idx="10"/>
          </p:nvPr>
        </p:nvSpPr>
        <p:spPr/>
        <p:txBody>
          <a:bodyPr/>
          <a:lstStyle/>
          <a:p>
            <a:fld id="{50117B67-F370-42BA-8885-869A1DFFBB9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certainty before we act!</a:t>
            </a:r>
            <a:endParaRPr lang="en-US" dirty="0"/>
          </a:p>
        </p:txBody>
      </p:sp>
      <p:sp>
        <p:nvSpPr>
          <p:cNvPr id="4" name="Slide Number Placeholder 3"/>
          <p:cNvSpPr>
            <a:spLocks noGrp="1"/>
          </p:cNvSpPr>
          <p:nvPr>
            <p:ph type="sldNum" sz="quarter" idx="10"/>
          </p:nvPr>
        </p:nvSpPr>
        <p:spPr/>
        <p:txBody>
          <a:bodyPr/>
          <a:lstStyle/>
          <a:p>
            <a:fld id="{EF188DE9-369B-438F-97D6-73F4012BA17F}" type="slidenum">
              <a:rPr lang="en-US" smtClean="0"/>
              <a:pPr/>
              <a:t>25</a:t>
            </a:fld>
            <a:endParaRPr lang="en-US"/>
          </a:p>
        </p:txBody>
      </p:sp>
    </p:spTree>
    <p:extLst>
      <p:ext uri="{BB962C8B-B14F-4D97-AF65-F5344CB8AC3E}">
        <p14:creationId xmlns:p14="http://schemas.microsoft.com/office/powerpoint/2010/main" val="143795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Protection</a:t>
            </a:r>
            <a:endParaRPr lang="en-US" dirty="0"/>
          </a:p>
        </p:txBody>
      </p:sp>
      <p:sp>
        <p:nvSpPr>
          <p:cNvPr id="4" name="Content Placeholder 3"/>
          <p:cNvSpPr>
            <a:spLocks noGrp="1"/>
          </p:cNvSpPr>
          <p:nvPr>
            <p:ph idx="1"/>
          </p:nvPr>
        </p:nvSpPr>
        <p:spPr/>
        <p:txBody>
          <a:bodyPr/>
          <a:lstStyle/>
          <a:p>
            <a:r>
              <a:rPr lang="en-US" dirty="0" smtClean="0"/>
              <a:t>Ozone Depletion</a:t>
            </a:r>
          </a:p>
          <a:p>
            <a:r>
              <a:rPr lang="en-US" dirty="0" smtClean="0"/>
              <a:t>Acid Rain</a:t>
            </a:r>
          </a:p>
          <a:p>
            <a:r>
              <a:rPr lang="en-US" dirty="0" smtClean="0"/>
              <a:t>Water &amp; Wastewater</a:t>
            </a:r>
          </a:p>
          <a:p>
            <a:r>
              <a:rPr lang="en-US" dirty="0" smtClean="0"/>
              <a:t>Pollution</a:t>
            </a:r>
          </a:p>
          <a:p>
            <a:r>
              <a:rPr lang="en-US" dirty="0" smtClean="0"/>
              <a:t>Resource Depletion</a:t>
            </a:r>
          </a:p>
          <a:p>
            <a:r>
              <a:rPr lang="en-US" dirty="0" smtClean="0"/>
              <a:t>Climate Change</a:t>
            </a:r>
          </a:p>
          <a:p>
            <a:endParaRPr lang="en-US" dirty="0"/>
          </a:p>
        </p:txBody>
      </p:sp>
    </p:spTree>
    <p:extLst>
      <p:ext uri="{BB962C8B-B14F-4D97-AF65-F5344CB8AC3E}">
        <p14:creationId xmlns:p14="http://schemas.microsoft.com/office/powerpoint/2010/main" val="419382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Population with out Water Supply</a:t>
            </a:r>
            <a:endParaRPr lang="en-US" dirty="0"/>
          </a:p>
        </p:txBody>
      </p:sp>
      <p:sp>
        <p:nvSpPr>
          <p:cNvPr id="4" name="Rectangle 3"/>
          <p:cNvSpPr/>
          <p:nvPr/>
        </p:nvSpPr>
        <p:spPr>
          <a:xfrm>
            <a:off x="7391400" y="0"/>
            <a:ext cx="1752600" cy="369332"/>
          </a:xfrm>
          <a:prstGeom prst="rect">
            <a:avLst/>
          </a:prstGeom>
        </p:spPr>
        <p:txBody>
          <a:bodyPr wrap="square">
            <a:spAutoFit/>
          </a:bodyPr>
          <a:lstStyle/>
          <a:p>
            <a:r>
              <a:rPr lang="en-US" dirty="0" smtClean="0"/>
              <a:t>www.unesco.org</a:t>
            </a:r>
            <a:endParaRPr lang="en-US" dirty="0"/>
          </a:p>
        </p:txBody>
      </p:sp>
      <p:grpSp>
        <p:nvGrpSpPr>
          <p:cNvPr id="2" name="Group 14"/>
          <p:cNvGrpSpPr/>
          <p:nvPr/>
        </p:nvGrpSpPr>
        <p:grpSpPr>
          <a:xfrm>
            <a:off x="1752600" y="1600200"/>
            <a:ext cx="4648200" cy="5087816"/>
            <a:chOff x="1752600" y="1600200"/>
            <a:chExt cx="4648200" cy="5087816"/>
          </a:xfrm>
        </p:grpSpPr>
        <p:pic>
          <p:nvPicPr>
            <p:cNvPr id="7" name="Picture 6" descr="water_supply_basic_need.jpg"/>
            <p:cNvPicPr>
              <a:picLocks noChangeAspect="1"/>
            </p:cNvPicPr>
            <p:nvPr/>
          </p:nvPicPr>
          <p:blipFill>
            <a:blip r:embed="rId2" cstate="print"/>
            <a:stretch>
              <a:fillRect/>
            </a:stretch>
          </p:blipFill>
          <p:spPr>
            <a:xfrm>
              <a:off x="2438400" y="1600200"/>
              <a:ext cx="3962400" cy="5087816"/>
            </a:xfrm>
            <a:prstGeom prst="rect">
              <a:avLst/>
            </a:prstGeom>
          </p:spPr>
        </p:pic>
        <p:sp>
          <p:nvSpPr>
            <p:cNvPr id="9" name="TextBox 8"/>
            <p:cNvSpPr txBox="1"/>
            <p:nvPr/>
          </p:nvSpPr>
          <p:spPr>
            <a:xfrm>
              <a:off x="3886200" y="1600200"/>
              <a:ext cx="816442" cy="646331"/>
            </a:xfrm>
            <a:prstGeom prst="rect">
              <a:avLst/>
            </a:prstGeom>
            <a:solidFill>
              <a:schemeClr val="bg1"/>
            </a:solidFill>
          </p:spPr>
          <p:txBody>
            <a:bodyPr wrap="none" rtlCol="0">
              <a:spAutoFit/>
            </a:bodyPr>
            <a:lstStyle/>
            <a:p>
              <a:pPr algn="ctr"/>
              <a:r>
                <a:rPr lang="en-US" dirty="0" smtClean="0"/>
                <a:t>Europe</a:t>
              </a:r>
            </a:p>
            <a:p>
              <a:pPr algn="ctr"/>
              <a:r>
                <a:rPr lang="en-US" dirty="0" smtClean="0"/>
                <a:t>2%</a:t>
              </a:r>
              <a:endParaRPr lang="en-US" dirty="0"/>
            </a:p>
          </p:txBody>
        </p:sp>
        <p:sp>
          <p:nvSpPr>
            <p:cNvPr id="10" name="TextBox 9"/>
            <p:cNvSpPr txBox="1"/>
            <p:nvPr/>
          </p:nvSpPr>
          <p:spPr>
            <a:xfrm>
              <a:off x="2971800" y="6248400"/>
              <a:ext cx="3124200" cy="400110"/>
            </a:xfrm>
            <a:prstGeom prst="rect">
              <a:avLst/>
            </a:prstGeom>
            <a:solidFill>
              <a:schemeClr val="bg1"/>
            </a:solidFill>
          </p:spPr>
          <p:txBody>
            <a:bodyPr wrap="square" rtlCol="0">
              <a:spAutoFit/>
            </a:bodyPr>
            <a:lstStyle/>
            <a:p>
              <a:pPr algn="ctr"/>
              <a:r>
                <a:rPr lang="en-US" sz="2000" dirty="0" smtClean="0"/>
                <a:t>Total not served: 1.1 Billion</a:t>
              </a:r>
            </a:p>
          </p:txBody>
        </p:sp>
        <p:sp>
          <p:nvSpPr>
            <p:cNvPr id="11" name="TextBox 10"/>
            <p:cNvSpPr txBox="1"/>
            <p:nvPr/>
          </p:nvSpPr>
          <p:spPr>
            <a:xfrm>
              <a:off x="4876800" y="3505200"/>
              <a:ext cx="744114" cy="646331"/>
            </a:xfrm>
            <a:prstGeom prst="rect">
              <a:avLst/>
            </a:prstGeom>
            <a:solidFill>
              <a:srgbClr val="E2E1B7"/>
            </a:solidFill>
          </p:spPr>
          <p:txBody>
            <a:bodyPr wrap="none" rtlCol="0">
              <a:spAutoFit/>
            </a:bodyPr>
            <a:lstStyle/>
            <a:p>
              <a:pPr algn="ctr"/>
              <a:r>
                <a:rPr lang="en-US" dirty="0" smtClean="0"/>
                <a:t>Africa</a:t>
              </a:r>
            </a:p>
            <a:p>
              <a:pPr algn="ctr"/>
              <a:r>
                <a:rPr lang="en-US" dirty="0" smtClean="0"/>
                <a:t>27%</a:t>
              </a:r>
              <a:endParaRPr lang="en-US" dirty="0"/>
            </a:p>
          </p:txBody>
        </p:sp>
        <p:sp>
          <p:nvSpPr>
            <p:cNvPr id="12" name="TextBox 11"/>
            <p:cNvSpPr txBox="1"/>
            <p:nvPr/>
          </p:nvSpPr>
          <p:spPr>
            <a:xfrm>
              <a:off x="4191000" y="4800600"/>
              <a:ext cx="630301" cy="646331"/>
            </a:xfrm>
            <a:prstGeom prst="rect">
              <a:avLst/>
            </a:prstGeom>
            <a:solidFill>
              <a:srgbClr val="F8F8A0"/>
            </a:solidFill>
          </p:spPr>
          <p:txBody>
            <a:bodyPr wrap="none" rtlCol="0">
              <a:spAutoFit/>
            </a:bodyPr>
            <a:lstStyle/>
            <a:p>
              <a:pPr algn="ctr"/>
              <a:r>
                <a:rPr lang="en-US" dirty="0" smtClean="0"/>
                <a:t>Asia</a:t>
              </a:r>
            </a:p>
            <a:p>
              <a:pPr algn="ctr"/>
              <a:r>
                <a:rPr lang="en-US" dirty="0" smtClean="0"/>
                <a:t>65%</a:t>
              </a:r>
              <a:endParaRPr lang="en-US" dirty="0"/>
            </a:p>
          </p:txBody>
        </p:sp>
        <p:sp>
          <p:nvSpPr>
            <p:cNvPr id="13" name="Rectangle 12"/>
            <p:cNvSpPr/>
            <p:nvPr/>
          </p:nvSpPr>
          <p:spPr>
            <a:xfrm>
              <a:off x="2438400" y="1905000"/>
              <a:ext cx="1676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52600" y="2133600"/>
              <a:ext cx="1752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38400" y="1905000"/>
              <a:ext cx="1494320" cy="923330"/>
            </a:xfrm>
            <a:prstGeom prst="rect">
              <a:avLst/>
            </a:prstGeom>
            <a:noFill/>
          </p:spPr>
          <p:txBody>
            <a:bodyPr wrap="none" rtlCol="0">
              <a:spAutoFit/>
            </a:bodyPr>
            <a:lstStyle/>
            <a:p>
              <a:pPr algn="ctr"/>
              <a:r>
                <a:rPr lang="en-US" dirty="0" smtClean="0"/>
                <a:t>Latin America </a:t>
              </a:r>
            </a:p>
            <a:p>
              <a:pPr algn="ctr"/>
              <a:r>
                <a:rPr lang="en-US" dirty="0" smtClean="0"/>
                <a:t>&amp; Caribbean</a:t>
              </a:r>
            </a:p>
            <a:p>
              <a:pPr algn="ctr"/>
              <a:r>
                <a:rPr lang="en-US" dirty="0" smtClean="0"/>
                <a:t>6%</a:t>
              </a:r>
              <a:endParaRPr lang="en-US" dirty="0"/>
            </a:p>
          </p:txBody>
        </p:sp>
      </p:grpSp>
    </p:spTree>
    <p:extLst>
      <p:ext uri="{BB962C8B-B14F-4D97-AF65-F5344CB8AC3E}">
        <p14:creationId xmlns:p14="http://schemas.microsoft.com/office/powerpoint/2010/main" val="2571507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without Water Sanitation</a:t>
            </a:r>
            <a:endParaRPr lang="en-US" dirty="0"/>
          </a:p>
        </p:txBody>
      </p:sp>
      <p:sp>
        <p:nvSpPr>
          <p:cNvPr id="3" name="Rectangle 2"/>
          <p:cNvSpPr/>
          <p:nvPr/>
        </p:nvSpPr>
        <p:spPr>
          <a:xfrm>
            <a:off x="7391400" y="0"/>
            <a:ext cx="1752600" cy="369332"/>
          </a:xfrm>
          <a:prstGeom prst="rect">
            <a:avLst/>
          </a:prstGeom>
        </p:spPr>
        <p:txBody>
          <a:bodyPr wrap="square">
            <a:spAutoFit/>
          </a:bodyPr>
          <a:lstStyle/>
          <a:p>
            <a:r>
              <a:rPr lang="en-US" dirty="0" smtClean="0"/>
              <a:t>www.unesco.org</a:t>
            </a:r>
            <a:endParaRPr lang="en-US" dirty="0"/>
          </a:p>
        </p:txBody>
      </p:sp>
      <p:pic>
        <p:nvPicPr>
          <p:cNvPr id="4" name="Picture 3" descr="water_sanitation_basic_need.jpg"/>
          <p:cNvPicPr>
            <a:picLocks noChangeAspect="1"/>
          </p:cNvPicPr>
          <p:nvPr/>
        </p:nvPicPr>
        <p:blipFill>
          <a:blip r:embed="rId2" cstate="print"/>
          <a:stretch>
            <a:fillRect/>
          </a:stretch>
        </p:blipFill>
        <p:spPr>
          <a:xfrm>
            <a:off x="2667000" y="1295400"/>
            <a:ext cx="3810000" cy="5157439"/>
          </a:xfrm>
          <a:prstGeom prst="rect">
            <a:avLst/>
          </a:prstGeom>
        </p:spPr>
      </p:pic>
      <p:sp>
        <p:nvSpPr>
          <p:cNvPr id="8" name="Rectangle 7"/>
          <p:cNvSpPr/>
          <p:nvPr/>
        </p:nvSpPr>
        <p:spPr>
          <a:xfrm>
            <a:off x="3086100" y="1093265"/>
            <a:ext cx="2514600" cy="1191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43400" y="4371278"/>
            <a:ext cx="630301" cy="646331"/>
          </a:xfrm>
          <a:prstGeom prst="rect">
            <a:avLst/>
          </a:prstGeom>
          <a:solidFill>
            <a:srgbClr val="F8F8A0"/>
          </a:solidFill>
        </p:spPr>
        <p:txBody>
          <a:bodyPr wrap="none" rtlCol="0">
            <a:spAutoFit/>
          </a:bodyPr>
          <a:lstStyle/>
          <a:p>
            <a:pPr algn="ctr"/>
            <a:r>
              <a:rPr lang="en-US" dirty="0" smtClean="0"/>
              <a:t>Asia</a:t>
            </a:r>
          </a:p>
          <a:p>
            <a:pPr algn="ctr"/>
            <a:r>
              <a:rPr lang="en-US" dirty="0" smtClean="0"/>
              <a:t>80%</a:t>
            </a:r>
            <a:endParaRPr lang="en-US" dirty="0"/>
          </a:p>
        </p:txBody>
      </p:sp>
      <p:sp>
        <p:nvSpPr>
          <p:cNvPr id="10" name="TextBox 9"/>
          <p:cNvSpPr txBox="1"/>
          <p:nvPr/>
        </p:nvSpPr>
        <p:spPr>
          <a:xfrm>
            <a:off x="4724400" y="2694878"/>
            <a:ext cx="744114" cy="646331"/>
          </a:xfrm>
          <a:prstGeom prst="rect">
            <a:avLst/>
          </a:prstGeom>
          <a:solidFill>
            <a:srgbClr val="E2E1B7"/>
          </a:solidFill>
        </p:spPr>
        <p:txBody>
          <a:bodyPr wrap="none" rtlCol="0">
            <a:spAutoFit/>
          </a:bodyPr>
          <a:lstStyle/>
          <a:p>
            <a:pPr algn="ctr"/>
            <a:r>
              <a:rPr lang="en-US" dirty="0" smtClean="0"/>
              <a:t>Africa</a:t>
            </a:r>
          </a:p>
          <a:p>
            <a:pPr algn="ctr"/>
            <a:r>
              <a:rPr lang="en-US" dirty="0" smtClean="0"/>
              <a:t>13%</a:t>
            </a:r>
            <a:endParaRPr lang="en-US" dirty="0"/>
          </a:p>
        </p:txBody>
      </p:sp>
      <p:sp>
        <p:nvSpPr>
          <p:cNvPr id="11" name="TextBox 10"/>
          <p:cNvSpPr txBox="1"/>
          <p:nvPr/>
        </p:nvSpPr>
        <p:spPr>
          <a:xfrm>
            <a:off x="3200400" y="6047678"/>
            <a:ext cx="3352800" cy="400110"/>
          </a:xfrm>
          <a:prstGeom prst="rect">
            <a:avLst/>
          </a:prstGeom>
          <a:solidFill>
            <a:schemeClr val="bg1"/>
          </a:solidFill>
        </p:spPr>
        <p:txBody>
          <a:bodyPr wrap="square" rtlCol="0">
            <a:spAutoFit/>
          </a:bodyPr>
          <a:lstStyle/>
          <a:p>
            <a:pPr algn="ctr"/>
            <a:r>
              <a:rPr lang="en-US" sz="2000" dirty="0" smtClean="0"/>
              <a:t>Total Not served: 2.4 Billion</a:t>
            </a:r>
          </a:p>
        </p:txBody>
      </p:sp>
      <p:sp>
        <p:nvSpPr>
          <p:cNvPr id="12" name="Rectangle 11"/>
          <p:cNvSpPr/>
          <p:nvPr/>
        </p:nvSpPr>
        <p:spPr>
          <a:xfrm rot="19956558">
            <a:off x="2429578" y="1394452"/>
            <a:ext cx="1955459" cy="1191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16179" y="1638256"/>
            <a:ext cx="816442" cy="646331"/>
          </a:xfrm>
          <a:prstGeom prst="rect">
            <a:avLst/>
          </a:prstGeom>
          <a:solidFill>
            <a:schemeClr val="bg1"/>
          </a:solidFill>
        </p:spPr>
        <p:txBody>
          <a:bodyPr wrap="none" rtlCol="0">
            <a:spAutoFit/>
          </a:bodyPr>
          <a:lstStyle/>
          <a:p>
            <a:pPr algn="ctr"/>
            <a:r>
              <a:rPr lang="en-US" dirty="0" smtClean="0"/>
              <a:t>Europe</a:t>
            </a:r>
          </a:p>
          <a:p>
            <a:pPr algn="ctr"/>
            <a:r>
              <a:rPr lang="en-US" dirty="0" smtClean="0"/>
              <a:t>2%</a:t>
            </a:r>
            <a:endParaRPr lang="en-US" dirty="0"/>
          </a:p>
        </p:txBody>
      </p:sp>
      <p:sp>
        <p:nvSpPr>
          <p:cNvPr id="5" name="TextBox 4"/>
          <p:cNvSpPr txBox="1"/>
          <p:nvPr/>
        </p:nvSpPr>
        <p:spPr>
          <a:xfrm>
            <a:off x="2820786" y="1370232"/>
            <a:ext cx="1494320" cy="923330"/>
          </a:xfrm>
          <a:prstGeom prst="rect">
            <a:avLst/>
          </a:prstGeom>
          <a:noFill/>
        </p:spPr>
        <p:txBody>
          <a:bodyPr wrap="none" rtlCol="0">
            <a:spAutoFit/>
          </a:bodyPr>
          <a:lstStyle/>
          <a:p>
            <a:pPr algn="ctr"/>
            <a:r>
              <a:rPr lang="en-US" dirty="0" smtClean="0"/>
              <a:t>Latin America </a:t>
            </a:r>
          </a:p>
          <a:p>
            <a:pPr algn="ctr"/>
            <a:r>
              <a:rPr lang="en-US" dirty="0" smtClean="0"/>
              <a:t>&amp; Caribbean</a:t>
            </a:r>
          </a:p>
          <a:p>
            <a:pPr algn="ctr"/>
            <a:r>
              <a:rPr lang="en-US" dirty="0" smtClean="0"/>
              <a:t>5%</a:t>
            </a:r>
            <a:endParaRPr lang="en-US" dirty="0"/>
          </a:p>
        </p:txBody>
      </p:sp>
    </p:spTree>
    <p:extLst>
      <p:ext uri="{BB962C8B-B14F-4D97-AF65-F5344CB8AC3E}">
        <p14:creationId xmlns:p14="http://schemas.microsoft.com/office/powerpoint/2010/main" val="200095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&amp; Health</a:t>
            </a:r>
            <a:endParaRPr lang="en-US" dirty="0"/>
          </a:p>
        </p:txBody>
      </p:sp>
      <p:sp>
        <p:nvSpPr>
          <p:cNvPr id="3" name="Content Placeholder 2"/>
          <p:cNvSpPr>
            <a:spLocks noGrp="1"/>
          </p:cNvSpPr>
          <p:nvPr>
            <p:ph sz="quarter" idx="1"/>
          </p:nvPr>
        </p:nvSpPr>
        <p:spPr>
          <a:xfrm>
            <a:off x="609600" y="1589567"/>
            <a:ext cx="4953000" cy="4572000"/>
          </a:xfrm>
        </p:spPr>
        <p:txBody>
          <a:bodyPr>
            <a:normAutofit fontScale="55000" lnSpcReduction="20000"/>
          </a:bodyPr>
          <a:lstStyle/>
          <a:p>
            <a:r>
              <a:rPr lang="en-US" dirty="0" err="1" smtClean="0"/>
              <a:t>Diarrhoeal</a:t>
            </a:r>
            <a:r>
              <a:rPr lang="en-US" dirty="0" smtClean="0"/>
              <a:t> disease</a:t>
            </a:r>
          </a:p>
          <a:p>
            <a:pPr lvl="1"/>
            <a:r>
              <a:rPr lang="en-US" dirty="0" smtClean="0"/>
              <a:t>6,000 deaths / day (most children under five)</a:t>
            </a:r>
          </a:p>
          <a:p>
            <a:pPr lvl="1"/>
            <a:r>
              <a:rPr lang="en-US" dirty="0" smtClean="0"/>
              <a:t>1.96 M deaths / year (2001)</a:t>
            </a:r>
          </a:p>
          <a:p>
            <a:pPr lvl="1"/>
            <a:r>
              <a:rPr lang="en-US" dirty="0" smtClean="0"/>
              <a:t>Most attributed to 'water, sanitation and hygiene'</a:t>
            </a:r>
          </a:p>
          <a:p>
            <a:pPr lvl="1"/>
            <a:r>
              <a:rPr lang="en-US" dirty="0" smtClean="0"/>
              <a:t>Preventable with simple hygiene</a:t>
            </a:r>
          </a:p>
          <a:p>
            <a:pPr lvl="2"/>
            <a:r>
              <a:rPr lang="en-US" dirty="0" smtClean="0"/>
              <a:t>wash hands after using toilet or before preparing food</a:t>
            </a:r>
          </a:p>
          <a:p>
            <a:r>
              <a:rPr lang="en-US" dirty="0" err="1" smtClean="0"/>
              <a:t>Schistosomiasis</a:t>
            </a:r>
            <a:r>
              <a:rPr lang="en-US" dirty="0" smtClean="0"/>
              <a:t> (</a:t>
            </a:r>
            <a:r>
              <a:rPr lang="en-US" dirty="0" err="1" smtClean="0"/>
              <a:t>bilharziasis</a:t>
            </a:r>
            <a:r>
              <a:rPr lang="en-US" dirty="0" smtClean="0"/>
              <a:t>)</a:t>
            </a:r>
          </a:p>
          <a:p>
            <a:pPr lvl="1"/>
            <a:r>
              <a:rPr lang="en-US" dirty="0" smtClean="0"/>
              <a:t>&gt;200 M people worldwide infected </a:t>
            </a:r>
          </a:p>
          <a:p>
            <a:pPr lvl="1"/>
            <a:r>
              <a:rPr lang="en-US" dirty="0" smtClean="0"/>
              <a:t>88 M children &lt;15 years are infected each year with </a:t>
            </a:r>
            <a:r>
              <a:rPr lang="en-US" dirty="0" err="1" smtClean="0"/>
              <a:t>schistosomes</a:t>
            </a:r>
            <a:r>
              <a:rPr lang="en-US" dirty="0" smtClean="0"/>
              <a:t>. </a:t>
            </a:r>
          </a:p>
          <a:p>
            <a:pPr lvl="1"/>
            <a:r>
              <a:rPr lang="en-US" dirty="0" smtClean="0"/>
              <a:t>80% of transmission takes place in Africa south of the Sahara.</a:t>
            </a:r>
          </a:p>
          <a:p>
            <a:r>
              <a:rPr lang="en-US" dirty="0" smtClean="0"/>
              <a:t>Lymphatic </a:t>
            </a:r>
            <a:r>
              <a:rPr lang="en-US" dirty="0" err="1" smtClean="0"/>
              <a:t>filariasis</a:t>
            </a:r>
            <a:endParaRPr lang="en-US" dirty="0" smtClean="0"/>
          </a:p>
          <a:p>
            <a:pPr lvl="1"/>
            <a:r>
              <a:rPr lang="en-US" dirty="0" smtClean="0"/>
              <a:t>~119 M people infected globally (40 M suffer have chronic form) </a:t>
            </a:r>
          </a:p>
          <a:p>
            <a:r>
              <a:rPr lang="en-US" dirty="0" smtClean="0"/>
              <a:t>Malaria</a:t>
            </a:r>
          </a:p>
          <a:p>
            <a:pPr lvl="1"/>
            <a:r>
              <a:rPr lang="en-US" dirty="0" smtClean="0"/>
              <a:t>&gt;1 M people die from malaria / year</a:t>
            </a:r>
          </a:p>
          <a:p>
            <a:pPr lvl="2"/>
            <a:r>
              <a:rPr lang="en-US" dirty="0" smtClean="0"/>
              <a:t>~90% in Africa south of Sahara.</a:t>
            </a:r>
          </a:p>
          <a:p>
            <a:pPr lvl="1"/>
            <a:r>
              <a:rPr lang="en-US" dirty="0" smtClean="0"/>
              <a:t>&gt;300 million cases of acute illness each year</a:t>
            </a:r>
          </a:p>
          <a:p>
            <a:pPr lvl="1"/>
            <a:r>
              <a:rPr lang="en-US" dirty="0" smtClean="0"/>
              <a:t>Mortality increased 27% from 1990 and 2002</a:t>
            </a:r>
          </a:p>
          <a:p>
            <a:pPr lvl="1"/>
            <a:endParaRPr lang="en-US" dirty="0" smtClean="0"/>
          </a:p>
        </p:txBody>
      </p:sp>
      <p:sp>
        <p:nvSpPr>
          <p:cNvPr id="4" name="Content Placeholder 3"/>
          <p:cNvSpPr>
            <a:spLocks noGrp="1"/>
          </p:cNvSpPr>
          <p:nvPr>
            <p:ph sz="quarter" idx="2"/>
          </p:nvPr>
        </p:nvSpPr>
        <p:spPr>
          <a:xfrm>
            <a:off x="5791200" y="1589567"/>
            <a:ext cx="2939900" cy="4572000"/>
          </a:xfrm>
        </p:spPr>
        <p:txBody>
          <a:bodyPr>
            <a:normAutofit fontScale="55000" lnSpcReduction="20000"/>
          </a:bodyPr>
          <a:lstStyle/>
          <a:p>
            <a:r>
              <a:rPr lang="en-US" dirty="0" smtClean="0"/>
              <a:t>Africa </a:t>
            </a:r>
          </a:p>
          <a:p>
            <a:pPr lvl="1"/>
            <a:r>
              <a:rPr lang="en-US" dirty="0" smtClean="0"/>
              <a:t>97% of world's </a:t>
            </a:r>
            <a:r>
              <a:rPr lang="en-US" dirty="0" err="1" smtClean="0"/>
              <a:t>onchorocerciasis</a:t>
            </a:r>
            <a:r>
              <a:rPr lang="en-US" dirty="0" smtClean="0"/>
              <a:t> ( parasitic infection)</a:t>
            </a:r>
          </a:p>
          <a:p>
            <a:pPr lvl="1"/>
            <a:r>
              <a:rPr lang="en-US" dirty="0" smtClean="0"/>
              <a:t>88% of world's malaria</a:t>
            </a:r>
          </a:p>
          <a:p>
            <a:pPr lvl="1"/>
            <a:r>
              <a:rPr lang="en-US" dirty="0" smtClean="0"/>
              <a:t>78% of world's </a:t>
            </a:r>
            <a:r>
              <a:rPr lang="en-US" dirty="0" err="1" smtClean="0"/>
              <a:t>schistosomiasis</a:t>
            </a:r>
            <a:endParaRPr lang="en-US" dirty="0" smtClean="0"/>
          </a:p>
          <a:p>
            <a:pPr lvl="1"/>
            <a:r>
              <a:rPr lang="en-US" dirty="0" smtClean="0"/>
              <a:t>52% of world's trachoma burden.</a:t>
            </a:r>
          </a:p>
          <a:p>
            <a:r>
              <a:rPr lang="en-US" dirty="0" smtClean="0"/>
              <a:t>Bangladesh </a:t>
            </a:r>
          </a:p>
          <a:p>
            <a:pPr lvl="1"/>
            <a:r>
              <a:rPr lang="en-US" dirty="0" smtClean="0"/>
              <a:t>&gt; 4 million </a:t>
            </a:r>
            <a:r>
              <a:rPr lang="en-US" dirty="0" err="1" smtClean="0"/>
              <a:t>tubewells</a:t>
            </a:r>
            <a:r>
              <a:rPr lang="en-US" dirty="0" smtClean="0"/>
              <a:t> installed over past 20 years </a:t>
            </a:r>
          </a:p>
          <a:p>
            <a:pPr lvl="1"/>
            <a:r>
              <a:rPr lang="en-US" dirty="0" smtClean="0"/>
              <a:t>High concentrations of arsenic provoked largest mass arsenic poisoning in history</a:t>
            </a:r>
          </a:p>
          <a:p>
            <a:r>
              <a:rPr lang="en-US" dirty="0" smtClean="0"/>
              <a:t>South-East Asia</a:t>
            </a:r>
          </a:p>
          <a:p>
            <a:pPr lvl="1"/>
            <a:r>
              <a:rPr lang="en-US" dirty="0" smtClean="0"/>
              <a:t>62% of world's dengue</a:t>
            </a:r>
          </a:p>
          <a:p>
            <a:pPr lvl="1"/>
            <a:r>
              <a:rPr lang="en-US" dirty="0" smtClean="0"/>
              <a:t>56% of world's lymphatic </a:t>
            </a:r>
            <a:r>
              <a:rPr lang="en-US" dirty="0" err="1" smtClean="0"/>
              <a:t>filariasis</a:t>
            </a:r>
            <a:r>
              <a:rPr lang="en-US" dirty="0" smtClean="0"/>
              <a:t>. </a:t>
            </a:r>
          </a:p>
          <a:p>
            <a:endParaRPr lang="en-US" dirty="0"/>
          </a:p>
        </p:txBody>
      </p:sp>
      <p:sp>
        <p:nvSpPr>
          <p:cNvPr id="5" name="Rectangle 4"/>
          <p:cNvSpPr/>
          <p:nvPr/>
        </p:nvSpPr>
        <p:spPr>
          <a:xfrm>
            <a:off x="5862" y="6488668"/>
            <a:ext cx="7385538" cy="369332"/>
          </a:xfrm>
          <a:prstGeom prst="rect">
            <a:avLst/>
          </a:prstGeom>
        </p:spPr>
        <p:txBody>
          <a:bodyPr wrap="square">
            <a:spAutoFit/>
          </a:bodyPr>
          <a:lstStyle/>
          <a:p>
            <a:r>
              <a:rPr lang="en-US" dirty="0"/>
              <a:t>webworld.unesco.org/water/</a:t>
            </a:r>
            <a:r>
              <a:rPr lang="en-US" dirty="0" err="1"/>
              <a:t>wwap</a:t>
            </a:r>
            <a:r>
              <a:rPr lang="en-US" dirty="0"/>
              <a:t>/</a:t>
            </a:r>
            <a:r>
              <a:rPr lang="en-US" dirty="0" err="1"/>
              <a:t>facts_figures</a:t>
            </a:r>
            <a:r>
              <a:rPr lang="en-US" dirty="0"/>
              <a:t>/basic_needs.shtml</a:t>
            </a:r>
          </a:p>
        </p:txBody>
      </p:sp>
    </p:spTree>
    <p:extLst>
      <p:ext uri="{BB962C8B-B14F-4D97-AF65-F5344CB8AC3E}">
        <p14:creationId xmlns:p14="http://schemas.microsoft.com/office/powerpoint/2010/main" val="321958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0"/>
            <a:ext cx="8229600" cy="838200"/>
          </a:xfrm>
        </p:spPr>
        <p:txBody>
          <a:bodyPr/>
          <a:lstStyle/>
          <a:p>
            <a:r>
              <a:rPr lang="en-US" dirty="0" smtClean="0">
                <a:solidFill>
                  <a:srgbClr val="000000"/>
                </a:solidFill>
              </a:rPr>
              <a:t>Pollution</a:t>
            </a:r>
          </a:p>
        </p:txBody>
      </p:sp>
      <p:sp>
        <p:nvSpPr>
          <p:cNvPr id="3" name="Content Placeholder 2"/>
          <p:cNvSpPr>
            <a:spLocks noGrp="1"/>
          </p:cNvSpPr>
          <p:nvPr>
            <p:ph sz="quarter" idx="1"/>
          </p:nvPr>
        </p:nvSpPr>
        <p:spPr>
          <a:xfrm>
            <a:off x="530225" y="914400"/>
            <a:ext cx="8229600" cy="4754563"/>
          </a:xfrm>
        </p:spPr>
        <p:txBody>
          <a:bodyPr/>
          <a:lstStyle/>
          <a:p>
            <a:r>
              <a:rPr lang="en-US" dirty="0" smtClean="0"/>
              <a:t>Toxins</a:t>
            </a:r>
          </a:p>
          <a:p>
            <a:r>
              <a:rPr lang="en-US" dirty="0" smtClean="0"/>
              <a:t>Smog, Particles, Acid Rain, Ozone Depletion </a:t>
            </a:r>
          </a:p>
          <a:p>
            <a:endParaRPr lang="en-US" dirty="0"/>
          </a:p>
        </p:txBody>
      </p:sp>
      <p:sp>
        <p:nvSpPr>
          <p:cNvPr id="5" name="TextBox 4"/>
          <p:cNvSpPr txBox="1"/>
          <p:nvPr/>
        </p:nvSpPr>
        <p:spPr>
          <a:xfrm>
            <a:off x="6099257" y="6550223"/>
            <a:ext cx="3044743" cy="307777"/>
          </a:xfrm>
          <a:prstGeom prst="rect">
            <a:avLst/>
          </a:prstGeom>
          <a:noFill/>
        </p:spPr>
        <p:txBody>
          <a:bodyPr wrap="none" rtlCol="0">
            <a:spAutoFit/>
          </a:bodyPr>
          <a:lstStyle/>
          <a:p>
            <a:pPr algn="r"/>
            <a:r>
              <a:rPr lang="en-US" sz="1400" dirty="0" smtClean="0"/>
              <a:t>Mexico </a:t>
            </a:r>
            <a:r>
              <a:rPr lang="en-US" sz="1400" dirty="0" err="1" smtClean="0"/>
              <a:t>city:www.pollutionissues.com</a:t>
            </a:r>
            <a:endParaRPr lang="en-US" sz="1400" dirty="0"/>
          </a:p>
        </p:txBody>
      </p:sp>
      <p:pic>
        <p:nvPicPr>
          <p:cNvPr id="8194" name="Picture 2" descr="C:\Users\everett\Desktop\Pictur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03661"/>
            <a:ext cx="6667500" cy="424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61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Spills</a:t>
            </a:r>
            <a:endParaRPr lang="en-US" dirty="0"/>
          </a:p>
        </p:txBody>
      </p:sp>
      <p:sp>
        <p:nvSpPr>
          <p:cNvPr id="8" name="Rectangle 7"/>
          <p:cNvSpPr/>
          <p:nvPr/>
        </p:nvSpPr>
        <p:spPr>
          <a:xfrm>
            <a:off x="152400" y="6400800"/>
            <a:ext cx="5105400" cy="276999"/>
          </a:xfrm>
          <a:prstGeom prst="rect">
            <a:avLst/>
          </a:prstGeom>
        </p:spPr>
        <p:txBody>
          <a:bodyPr wrap="square">
            <a:spAutoFit/>
          </a:bodyPr>
          <a:lstStyle/>
          <a:p>
            <a:pPr algn="ctr"/>
            <a:r>
              <a:rPr lang="en-US" sz="1200" dirty="0" smtClean="0">
                <a:solidFill>
                  <a:schemeClr val="bg1"/>
                </a:solidFill>
              </a:rPr>
              <a:t>www.oilism.com/oil/wp-content/uploads/2007/12/oilspill2.jpg</a:t>
            </a:r>
            <a:endParaRPr lang="en-US" sz="1200" dirty="0">
              <a:solidFill>
                <a:schemeClr val="bg1"/>
              </a:solidFill>
            </a:endParaRPr>
          </a:p>
        </p:txBody>
      </p:sp>
      <p:sp>
        <p:nvSpPr>
          <p:cNvPr id="12" name="Rectangle 11"/>
          <p:cNvSpPr/>
          <p:nvPr/>
        </p:nvSpPr>
        <p:spPr>
          <a:xfrm>
            <a:off x="5791200" y="6581001"/>
            <a:ext cx="3200400" cy="276999"/>
          </a:xfrm>
          <a:prstGeom prst="rect">
            <a:avLst/>
          </a:prstGeom>
        </p:spPr>
        <p:txBody>
          <a:bodyPr wrap="square">
            <a:spAutoFit/>
          </a:bodyPr>
          <a:lstStyle/>
          <a:p>
            <a:pPr algn="ctr"/>
            <a:r>
              <a:rPr lang="en-US" sz="1200" dirty="0" smtClean="0"/>
              <a:t>www.nytimes.com</a:t>
            </a:r>
            <a:endParaRPr lang="en-US" sz="1200" dirty="0"/>
          </a:p>
        </p:txBody>
      </p:sp>
      <p:sp>
        <p:nvSpPr>
          <p:cNvPr id="15" name="TextBox 14"/>
          <p:cNvSpPr txBox="1"/>
          <p:nvPr/>
        </p:nvSpPr>
        <p:spPr>
          <a:xfrm>
            <a:off x="0" y="6324600"/>
            <a:ext cx="1301959" cy="369332"/>
          </a:xfrm>
          <a:prstGeom prst="rect">
            <a:avLst/>
          </a:prstGeom>
          <a:noFill/>
        </p:spPr>
        <p:txBody>
          <a:bodyPr wrap="none" rtlCol="0">
            <a:spAutoFit/>
          </a:bodyPr>
          <a:lstStyle/>
          <a:p>
            <a:r>
              <a:rPr lang="en-US" dirty="0" smtClean="0"/>
              <a:t>6/14/2010</a:t>
            </a:r>
            <a:endParaRPr lang="en-US" dirty="0"/>
          </a:p>
        </p:txBody>
      </p:sp>
      <p:pic>
        <p:nvPicPr>
          <p:cNvPr id="9218" name="Picture 2" descr="C:\Users\everett\Desktop\Pic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 y="1447800"/>
            <a:ext cx="9124951"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67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verett\Desktop\Pictur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071" y="838200"/>
            <a:ext cx="6702425" cy="4025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3948" y="0"/>
            <a:ext cx="8229600" cy="1143000"/>
          </a:xfrm>
        </p:spPr>
        <p:txBody>
          <a:bodyPr>
            <a:normAutofit/>
          </a:bodyPr>
          <a:lstStyle/>
          <a:p>
            <a:pPr lvl="0"/>
            <a:r>
              <a:rPr lang="en-US" dirty="0" smtClean="0"/>
              <a:t>Pharmaceutical Pollution</a:t>
            </a:r>
            <a:endParaRPr lang="en-US" dirty="0"/>
          </a:p>
        </p:txBody>
      </p:sp>
      <p:sp>
        <p:nvSpPr>
          <p:cNvPr id="5" name="Rectangle 4"/>
          <p:cNvSpPr/>
          <p:nvPr/>
        </p:nvSpPr>
        <p:spPr>
          <a:xfrm>
            <a:off x="7783819" y="0"/>
            <a:ext cx="1360181" cy="369332"/>
          </a:xfrm>
          <a:prstGeom prst="rect">
            <a:avLst/>
          </a:prstGeom>
        </p:spPr>
        <p:txBody>
          <a:bodyPr wrap="none">
            <a:spAutoFit/>
          </a:bodyPr>
          <a:lstStyle/>
          <a:p>
            <a:r>
              <a:rPr lang="en-US" dirty="0"/>
              <a:t>pubs.acs.org</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8421"/>
            <a:ext cx="3124200" cy="266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3809445"/>
            <a:ext cx="1936428" cy="369332"/>
          </a:xfrm>
          <a:prstGeom prst="rect">
            <a:avLst/>
          </a:prstGeom>
        </p:spPr>
        <p:txBody>
          <a:bodyPr wrap="none">
            <a:spAutoFit/>
          </a:bodyPr>
          <a:lstStyle/>
          <a:p>
            <a:r>
              <a:rPr lang="en-US" dirty="0"/>
              <a:t>2.bp.blogspot.com</a:t>
            </a:r>
          </a:p>
        </p:txBody>
      </p:sp>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188421"/>
            <a:ext cx="2348948" cy="270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94859" y="6488668"/>
            <a:ext cx="1468031" cy="369332"/>
          </a:xfrm>
          <a:prstGeom prst="rect">
            <a:avLst/>
          </a:prstGeom>
        </p:spPr>
        <p:txBody>
          <a:bodyPr wrap="none">
            <a:spAutoFit/>
          </a:bodyPr>
          <a:lstStyle/>
          <a:p>
            <a:r>
              <a:rPr lang="en-US" dirty="0"/>
              <a:t>safelawns.org</a:t>
            </a:r>
          </a:p>
        </p:txBody>
      </p:sp>
    </p:spTree>
    <p:extLst>
      <p:ext uri="{BB962C8B-B14F-4D97-AF65-F5344CB8AC3E}">
        <p14:creationId xmlns:p14="http://schemas.microsoft.com/office/powerpoint/2010/main" val="407554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Natural Resource Extraction</a:t>
            </a:r>
          </a:p>
        </p:txBody>
      </p:sp>
      <p:sp>
        <p:nvSpPr>
          <p:cNvPr id="3" name="Content Placeholder 2"/>
          <p:cNvSpPr>
            <a:spLocks noGrp="1"/>
          </p:cNvSpPr>
          <p:nvPr>
            <p:ph idx="1"/>
          </p:nvPr>
        </p:nvSpPr>
        <p:spPr>
          <a:xfrm>
            <a:off x="457200" y="1066800"/>
            <a:ext cx="8229600" cy="4525963"/>
          </a:xfrm>
        </p:spPr>
        <p:txBody>
          <a:bodyPr/>
          <a:lstStyle/>
          <a:p>
            <a:r>
              <a:rPr lang="en-US" dirty="0"/>
              <a:t>Mountain top removal (Coal)</a:t>
            </a:r>
          </a:p>
        </p:txBody>
      </p:sp>
      <p:sp>
        <p:nvSpPr>
          <p:cNvPr id="7" name="Rectangle 6"/>
          <p:cNvSpPr/>
          <p:nvPr/>
        </p:nvSpPr>
        <p:spPr>
          <a:xfrm>
            <a:off x="7631791" y="6581001"/>
            <a:ext cx="1512209" cy="276999"/>
          </a:xfrm>
          <a:prstGeom prst="rect">
            <a:avLst/>
          </a:prstGeom>
        </p:spPr>
        <p:txBody>
          <a:bodyPr wrap="none">
            <a:spAutoFit/>
          </a:bodyPr>
          <a:lstStyle/>
          <a:p>
            <a:r>
              <a:rPr lang="en-US" sz="1200" dirty="0" smtClean="0"/>
              <a:t>virginia.sierraclub.org</a:t>
            </a:r>
            <a:endParaRPr lang="en-US" sz="1200" dirty="0"/>
          </a:p>
        </p:txBody>
      </p:sp>
      <p:pic>
        <p:nvPicPr>
          <p:cNvPr id="11266" name="Picture 2" descr="C:\Users\everett\Desktop\Pictu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555" y="1752600"/>
            <a:ext cx="708977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Oil, Coal &amp; Gas Reserves</a:t>
            </a:r>
            <a:endParaRPr lang="en-US" dirty="0"/>
          </a:p>
        </p:txBody>
      </p:sp>
      <p:sp>
        <p:nvSpPr>
          <p:cNvPr id="6" name="Rectangle 5"/>
          <p:cNvSpPr/>
          <p:nvPr/>
        </p:nvSpPr>
        <p:spPr>
          <a:xfrm>
            <a:off x="4161097" y="0"/>
            <a:ext cx="4982903" cy="369332"/>
          </a:xfrm>
          <a:prstGeom prst="rect">
            <a:avLst/>
          </a:prstGeom>
        </p:spPr>
        <p:txBody>
          <a:bodyPr wrap="none">
            <a:spAutoFit/>
          </a:bodyPr>
          <a:lstStyle/>
          <a:p>
            <a:r>
              <a:rPr lang="en-US" dirty="0" smtClean="0"/>
              <a:t>www.worldcoal.org, 2011 (World Coal Association)</a:t>
            </a:r>
            <a:endParaRPr lang="en-US" dirty="0"/>
          </a:p>
        </p:txBody>
      </p:sp>
      <p:pic>
        <p:nvPicPr>
          <p:cNvPr id="12290" name="Picture 2" descr="C:\Users\everett\Desktop\Pictur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44" y="1570038"/>
            <a:ext cx="8394956" cy="4652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Renewable Energy</a:t>
            </a:r>
            <a:endParaRPr lang="en-US" dirty="0"/>
          </a:p>
        </p:txBody>
      </p:sp>
      <p:sp>
        <p:nvSpPr>
          <p:cNvPr id="5" name="Rectangle 4"/>
          <p:cNvSpPr/>
          <p:nvPr/>
        </p:nvSpPr>
        <p:spPr>
          <a:xfrm>
            <a:off x="5984032" y="0"/>
            <a:ext cx="3159968" cy="369332"/>
          </a:xfrm>
          <a:prstGeom prst="rect">
            <a:avLst/>
          </a:prstGeom>
        </p:spPr>
        <p:txBody>
          <a:bodyPr wrap="none">
            <a:spAutoFit/>
          </a:bodyPr>
          <a:lstStyle/>
          <a:p>
            <a:r>
              <a:rPr lang="en-US" dirty="0" smtClean="0"/>
              <a:t>www.apsenergyconservation.org</a:t>
            </a:r>
            <a:endParaRPr lang="en-US" dirty="0"/>
          </a:p>
        </p:txBody>
      </p:sp>
      <p:sp>
        <p:nvSpPr>
          <p:cNvPr id="7" name="Rectangle 6"/>
          <p:cNvSpPr/>
          <p:nvPr/>
        </p:nvSpPr>
        <p:spPr>
          <a:xfrm>
            <a:off x="1635369" y="1758462"/>
            <a:ext cx="6400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Users\everett\Desktop\Picture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603" y="1371600"/>
            <a:ext cx="6869113" cy="5278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Food and </a:t>
            </a:r>
            <a:r>
              <a:rPr lang="en-US" dirty="0" smtClean="0"/>
              <a:t>Water Resources</a:t>
            </a:r>
            <a:endParaRPr lang="en-US" dirty="0"/>
          </a:p>
        </p:txBody>
      </p:sp>
      <p:graphicFrame>
        <p:nvGraphicFramePr>
          <p:cNvPr id="6" name="Table 5"/>
          <p:cNvGraphicFramePr>
            <a:graphicFrameLocks noGrp="1"/>
          </p:cNvGraphicFramePr>
          <p:nvPr/>
        </p:nvGraphicFramePr>
        <p:xfrm>
          <a:off x="434568" y="1780431"/>
          <a:ext cx="8039475" cy="3681414"/>
        </p:xfrm>
        <a:graphic>
          <a:graphicData uri="http://schemas.openxmlformats.org/drawingml/2006/table">
            <a:tbl>
              <a:tblPr/>
              <a:tblGrid>
                <a:gridCol w="2679825"/>
                <a:gridCol w="2679825"/>
                <a:gridCol w="2679825"/>
              </a:tblGrid>
              <a:tr h="356194">
                <a:tc>
                  <a:txBody>
                    <a:bodyPr/>
                    <a:lstStyle/>
                    <a:p>
                      <a:pPr algn="ctr"/>
                      <a:r>
                        <a:rPr lang="en-US" sz="2000" b="1" dirty="0">
                          <a:latin typeface="Arial" pitchFamily="34" charset="0"/>
                          <a:cs typeface="Arial" pitchFamily="34" charset="0"/>
                        </a:rPr>
                        <a:t>Product</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2000" b="1" dirty="0">
                          <a:latin typeface="Arial" pitchFamily="34" charset="0"/>
                          <a:cs typeface="Arial" pitchFamily="34" charset="0"/>
                        </a:rPr>
                        <a:t>Unit</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2000" b="1" dirty="0">
                          <a:latin typeface="Arial" pitchFamily="34" charset="0"/>
                          <a:cs typeface="Arial" pitchFamily="34" charset="0"/>
                        </a:rPr>
                        <a:t>Equivalent water in</a:t>
                      </a:r>
                      <a:br>
                        <a:rPr lang="en-US" sz="2000" b="1" dirty="0">
                          <a:latin typeface="Arial" pitchFamily="34" charset="0"/>
                          <a:cs typeface="Arial" pitchFamily="34" charset="0"/>
                        </a:rPr>
                      </a:br>
                      <a:r>
                        <a:rPr lang="en-US" sz="2000" b="1" dirty="0">
                          <a:latin typeface="Arial" pitchFamily="34" charset="0"/>
                          <a:cs typeface="Arial" pitchFamily="34" charset="0"/>
                        </a:rPr>
                        <a:t>m</a:t>
                      </a:r>
                      <a:r>
                        <a:rPr lang="en-US" sz="2000" b="1" baseline="30000" dirty="0">
                          <a:latin typeface="Arial" pitchFamily="34" charset="0"/>
                          <a:cs typeface="Arial" pitchFamily="34" charset="0"/>
                        </a:rPr>
                        <a:t>3</a:t>
                      </a:r>
                      <a:r>
                        <a:rPr lang="en-US" sz="2000" b="1" dirty="0">
                          <a:latin typeface="Arial" pitchFamily="34" charset="0"/>
                          <a:cs typeface="Arial" pitchFamily="34" charset="0"/>
                        </a:rPr>
                        <a:t> per unit</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r>
              <a:tr h="329055">
                <a:tc>
                  <a:txBody>
                    <a:bodyPr/>
                    <a:lstStyle/>
                    <a:p>
                      <a:pPr algn="ctr"/>
                      <a:r>
                        <a:rPr lang="en-US" sz="1600" b="1" dirty="0">
                          <a:latin typeface="Arial" pitchFamily="34" charset="0"/>
                          <a:cs typeface="Arial" pitchFamily="34" charset="0"/>
                        </a:rPr>
                        <a:t>Cattle</a:t>
                      </a:r>
                      <a:endParaRPr lang="en-US" sz="1600" dirty="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a:latin typeface="Arial" pitchFamily="34" charset="0"/>
                          <a:cs typeface="Arial" pitchFamily="34" charset="0"/>
                        </a:rPr>
                        <a:t>Head</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a:latin typeface="Arial" pitchFamily="34" charset="0"/>
                          <a:cs typeface="Arial" pitchFamily="34" charset="0"/>
                        </a:rPr>
                        <a:t>4,000</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r>
              <a:tr h="220501">
                <a:tc>
                  <a:txBody>
                    <a:bodyPr/>
                    <a:lstStyle/>
                    <a:p>
                      <a:pPr algn="ctr"/>
                      <a:r>
                        <a:rPr lang="en-US" sz="1600" b="1" dirty="0">
                          <a:latin typeface="Arial" pitchFamily="34" charset="0"/>
                          <a:cs typeface="Arial" pitchFamily="34" charset="0"/>
                        </a:rPr>
                        <a:t>Sheep and goats</a:t>
                      </a:r>
                      <a:endParaRPr lang="en-US" sz="1600" dirty="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dirty="0">
                          <a:latin typeface="Arial" pitchFamily="34" charset="0"/>
                          <a:cs typeface="Arial" pitchFamily="34" charset="0"/>
                        </a:rPr>
                        <a:t>Head</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a:latin typeface="Arial" pitchFamily="34" charset="0"/>
                          <a:cs typeface="Arial" pitchFamily="34" charset="0"/>
                        </a:rPr>
                        <a:t>500</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r>
              <a:tr h="329055">
                <a:tc>
                  <a:txBody>
                    <a:bodyPr/>
                    <a:lstStyle/>
                    <a:p>
                      <a:pPr algn="ctr"/>
                      <a:r>
                        <a:rPr lang="en-US" sz="1600" b="1">
                          <a:latin typeface="Arial" pitchFamily="34" charset="0"/>
                          <a:cs typeface="Arial" pitchFamily="34" charset="0"/>
                        </a:rPr>
                        <a:t>Fresh beef</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a:latin typeface="Arial" pitchFamily="34" charset="0"/>
                          <a:cs typeface="Arial" pitchFamily="34" charset="0"/>
                        </a:rPr>
                        <a:t>15</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r>
              <a:tr h="220501">
                <a:tc>
                  <a:txBody>
                    <a:bodyPr/>
                    <a:lstStyle/>
                    <a:p>
                      <a:pPr algn="ctr"/>
                      <a:r>
                        <a:rPr lang="en-US" sz="1600" b="1">
                          <a:latin typeface="Arial" pitchFamily="34" charset="0"/>
                          <a:cs typeface="Arial" pitchFamily="34" charset="0"/>
                        </a:rPr>
                        <a:t>Fresh lamb</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dirty="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a:latin typeface="Arial" pitchFamily="34" charset="0"/>
                          <a:cs typeface="Arial" pitchFamily="34" charset="0"/>
                        </a:rPr>
                        <a:t>10</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r>
              <a:tr h="329055">
                <a:tc>
                  <a:txBody>
                    <a:bodyPr/>
                    <a:lstStyle/>
                    <a:p>
                      <a:pPr algn="ctr"/>
                      <a:r>
                        <a:rPr lang="en-US" sz="1600" b="1">
                          <a:latin typeface="Arial" pitchFamily="34" charset="0"/>
                          <a:cs typeface="Arial" pitchFamily="34" charset="0"/>
                        </a:rPr>
                        <a:t>Fresh poultry</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6</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r>
              <a:tr h="220501">
                <a:tc>
                  <a:txBody>
                    <a:bodyPr/>
                    <a:lstStyle/>
                    <a:p>
                      <a:pPr algn="ctr"/>
                      <a:r>
                        <a:rPr lang="en-US" sz="1600" b="1">
                          <a:latin typeface="Arial" pitchFamily="34" charset="0"/>
                          <a:cs typeface="Arial" pitchFamily="34" charset="0"/>
                        </a:rPr>
                        <a:t>Cereals</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dirty="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dirty="0">
                          <a:latin typeface="Arial" pitchFamily="34" charset="0"/>
                          <a:cs typeface="Arial" pitchFamily="34" charset="0"/>
                        </a:rPr>
                        <a:t>1.5</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r>
              <a:tr h="329055">
                <a:tc>
                  <a:txBody>
                    <a:bodyPr/>
                    <a:lstStyle/>
                    <a:p>
                      <a:pPr algn="ctr"/>
                      <a:r>
                        <a:rPr lang="en-US" sz="1600" b="1">
                          <a:latin typeface="Arial" pitchFamily="34" charset="0"/>
                          <a:cs typeface="Arial" pitchFamily="34" charset="0"/>
                        </a:rPr>
                        <a:t>Citrus fruits</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1</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r>
              <a:tr h="220501">
                <a:tc>
                  <a:txBody>
                    <a:bodyPr/>
                    <a:lstStyle/>
                    <a:p>
                      <a:pPr algn="ctr"/>
                      <a:r>
                        <a:rPr lang="en-US" sz="1600" b="1">
                          <a:latin typeface="Arial" pitchFamily="34" charset="0"/>
                          <a:cs typeface="Arial" pitchFamily="34" charset="0"/>
                        </a:rPr>
                        <a:t>Palm oil</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c>
                  <a:txBody>
                    <a:bodyPr/>
                    <a:lstStyle/>
                    <a:p>
                      <a:pPr algn="ctr"/>
                      <a:r>
                        <a:rPr lang="en-US" sz="1600" dirty="0">
                          <a:latin typeface="Arial" pitchFamily="34" charset="0"/>
                          <a:cs typeface="Arial" pitchFamily="34" charset="0"/>
                        </a:rPr>
                        <a:t>2</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0F6F9"/>
                    </a:solidFill>
                  </a:tcPr>
                </a:tc>
              </a:tr>
              <a:tr h="356194">
                <a:tc>
                  <a:txBody>
                    <a:bodyPr/>
                    <a:lstStyle/>
                    <a:p>
                      <a:pPr algn="ctr"/>
                      <a:r>
                        <a:rPr lang="en-US" sz="1600" b="1">
                          <a:latin typeface="Arial" pitchFamily="34" charset="0"/>
                          <a:cs typeface="Arial" pitchFamily="34" charset="0"/>
                        </a:rPr>
                        <a:t>Puls, roots and tubers</a:t>
                      </a:r>
                      <a:endParaRPr lang="en-US" sz="1600">
                        <a:latin typeface="Arial" pitchFamily="34" charset="0"/>
                        <a:cs typeface="Arial" pitchFamily="34" charset="0"/>
                      </a:endParaRP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a:latin typeface="Arial" pitchFamily="34" charset="0"/>
                          <a:cs typeface="Arial" pitchFamily="34" charset="0"/>
                        </a:rPr>
                        <a:t>Kg</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c>
                  <a:txBody>
                    <a:bodyPr/>
                    <a:lstStyle/>
                    <a:p>
                      <a:pPr algn="ctr"/>
                      <a:r>
                        <a:rPr lang="en-US" sz="1600" dirty="0">
                          <a:latin typeface="Arial" pitchFamily="34" charset="0"/>
                          <a:cs typeface="Arial" pitchFamily="34" charset="0"/>
                        </a:rPr>
                        <a:t>1</a:t>
                      </a:r>
                    </a:p>
                  </a:txBody>
                  <a:tcPr marL="42404" marR="42404" marT="42404" marB="42404">
                    <a:lnL w="9525" cap="flat" cmpd="sng" algn="ctr">
                      <a:solidFill>
                        <a:srgbClr val="0467A2"/>
                      </a:solidFill>
                      <a:prstDash val="solid"/>
                      <a:round/>
                      <a:headEnd type="none" w="med" len="med"/>
                      <a:tailEnd type="none" w="med" len="med"/>
                    </a:lnL>
                    <a:lnR w="9525" cap="flat" cmpd="sng" algn="ctr">
                      <a:solidFill>
                        <a:srgbClr val="0467A2"/>
                      </a:solidFill>
                      <a:prstDash val="solid"/>
                      <a:round/>
                      <a:headEnd type="none" w="med" len="med"/>
                      <a:tailEnd type="none" w="med" len="med"/>
                    </a:lnR>
                    <a:lnT w="9525" cap="flat" cmpd="sng" algn="ctr">
                      <a:solidFill>
                        <a:srgbClr val="0467A2"/>
                      </a:solidFill>
                      <a:prstDash val="solid"/>
                      <a:round/>
                      <a:headEnd type="none" w="med" len="med"/>
                      <a:tailEnd type="none" w="med" len="med"/>
                    </a:lnT>
                    <a:lnB w="9525" cap="flat" cmpd="sng" algn="ctr">
                      <a:solidFill>
                        <a:srgbClr val="0467A2"/>
                      </a:solidFill>
                      <a:prstDash val="solid"/>
                      <a:round/>
                      <a:headEnd type="none" w="med" len="med"/>
                      <a:tailEnd type="none" w="med" len="med"/>
                    </a:lnB>
                    <a:solidFill>
                      <a:srgbClr val="FFFFFF"/>
                    </a:solidFill>
                  </a:tcPr>
                </a:tc>
              </a:tr>
            </a:tbl>
          </a:graphicData>
        </a:graphic>
      </p:graphicFrame>
      <p:sp>
        <p:nvSpPr>
          <p:cNvPr id="7" name="Rectangle 6"/>
          <p:cNvSpPr/>
          <p:nvPr/>
        </p:nvSpPr>
        <p:spPr>
          <a:xfrm>
            <a:off x="7315200" y="0"/>
            <a:ext cx="1828800" cy="369332"/>
          </a:xfrm>
          <a:prstGeom prst="rect">
            <a:avLst/>
          </a:prstGeom>
        </p:spPr>
        <p:txBody>
          <a:bodyPr wrap="square">
            <a:spAutoFit/>
          </a:bodyPr>
          <a:lstStyle/>
          <a:p>
            <a:r>
              <a:rPr lang="en-US" dirty="0" smtClean="0"/>
              <a:t>www.unesco.org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88668"/>
            <a:ext cx="4572000" cy="369332"/>
          </a:xfrm>
          <a:prstGeom prst="rect">
            <a:avLst/>
          </a:prstGeom>
        </p:spPr>
        <p:txBody>
          <a:bodyPr>
            <a:spAutoFit/>
          </a:bodyPr>
          <a:lstStyle/>
          <a:p>
            <a:r>
              <a:rPr lang="en-US" dirty="0"/>
              <a:t>www.learner.org</a:t>
            </a:r>
          </a:p>
        </p:txBody>
      </p:sp>
      <p:sp>
        <p:nvSpPr>
          <p:cNvPr id="3" name="Title 2"/>
          <p:cNvSpPr>
            <a:spLocks noGrp="1"/>
          </p:cNvSpPr>
          <p:nvPr>
            <p:ph type="title"/>
          </p:nvPr>
        </p:nvSpPr>
        <p:spPr/>
        <p:txBody>
          <a:bodyPr/>
          <a:lstStyle/>
          <a:p>
            <a:r>
              <a:rPr lang="en-US" dirty="0" smtClean="0"/>
              <a:t>Ozone Depletion</a:t>
            </a:r>
            <a:endParaRPr lang="en-US" dirty="0"/>
          </a:p>
        </p:txBody>
      </p:sp>
      <p:pic>
        <p:nvPicPr>
          <p:cNvPr id="1026" name="Picture 2"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4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 Glass / Paper</a:t>
            </a:r>
            <a:endParaRPr lang="en-US" dirty="0"/>
          </a:p>
        </p:txBody>
      </p:sp>
      <p:sp>
        <p:nvSpPr>
          <p:cNvPr id="3" name="Content Placeholder 2"/>
          <p:cNvSpPr>
            <a:spLocks noGrp="1"/>
          </p:cNvSpPr>
          <p:nvPr>
            <p:ph idx="1"/>
          </p:nvPr>
        </p:nvSpPr>
        <p:spPr/>
        <p:txBody>
          <a:bodyPr/>
          <a:lstStyle/>
          <a:p>
            <a:r>
              <a:rPr lang="en-US" dirty="0" smtClean="0"/>
              <a:t>Limited amounts available with existing technology</a:t>
            </a:r>
          </a:p>
          <a:p>
            <a:r>
              <a:rPr lang="en-US" dirty="0" smtClean="0"/>
              <a:t>Solutions</a:t>
            </a:r>
          </a:p>
          <a:p>
            <a:pPr lvl="1"/>
            <a:r>
              <a:rPr lang="en-US" dirty="0" smtClean="0"/>
              <a:t>Source Reduction</a:t>
            </a:r>
          </a:p>
          <a:p>
            <a:pPr lvl="1"/>
            <a:r>
              <a:rPr lang="en-US" dirty="0" smtClean="0"/>
              <a:t>Reuse</a:t>
            </a:r>
          </a:p>
          <a:p>
            <a:pPr lvl="1"/>
            <a:r>
              <a:rPr lang="en-US" dirty="0" smtClean="0"/>
              <a:t>Recycling</a:t>
            </a:r>
            <a:endParaRPr lang="en-US" dirty="0"/>
          </a:p>
        </p:txBody>
      </p:sp>
    </p:spTree>
    <p:extLst>
      <p:ext uri="{BB962C8B-B14F-4D97-AF65-F5344CB8AC3E}">
        <p14:creationId xmlns:p14="http://schemas.microsoft.com/office/powerpoint/2010/main" val="412261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Human Caused Climate Change</a:t>
            </a:r>
            <a:endParaRPr lang="en-US" dirty="0"/>
          </a:p>
        </p:txBody>
      </p:sp>
      <p:sp>
        <p:nvSpPr>
          <p:cNvPr id="2" name="Content Placeholder 1"/>
          <p:cNvSpPr>
            <a:spLocks noGrp="1"/>
          </p:cNvSpPr>
          <p:nvPr>
            <p:ph idx="1"/>
          </p:nvPr>
        </p:nvSpPr>
        <p:spPr/>
        <p:txBody>
          <a:bodyPr/>
          <a:lstStyle/>
          <a:p>
            <a:r>
              <a:rPr lang="en-US" dirty="0"/>
              <a:t>CO</a:t>
            </a:r>
            <a:r>
              <a:rPr lang="en-US" baseline="-25000" dirty="0"/>
              <a:t>2</a:t>
            </a:r>
            <a:r>
              <a:rPr lang="en-US" dirty="0"/>
              <a:t> &amp; Temp Over Time</a:t>
            </a:r>
          </a:p>
          <a:p>
            <a:endParaRPr lang="en-US" dirty="0"/>
          </a:p>
        </p:txBody>
      </p:sp>
      <p:sp>
        <p:nvSpPr>
          <p:cNvPr id="7" name="TextBox 6"/>
          <p:cNvSpPr txBox="1"/>
          <p:nvPr/>
        </p:nvSpPr>
        <p:spPr>
          <a:xfrm>
            <a:off x="0" y="6488668"/>
            <a:ext cx="9144000" cy="369332"/>
          </a:xfrm>
          <a:prstGeom prst="rect">
            <a:avLst/>
          </a:prstGeom>
          <a:noFill/>
        </p:spPr>
        <p:txBody>
          <a:bodyPr wrap="square" rtlCol="0">
            <a:spAutoFit/>
          </a:bodyPr>
          <a:lstStyle/>
          <a:p>
            <a:pPr algn="ctr"/>
            <a:r>
              <a:rPr lang="en-US" dirty="0" smtClean="0"/>
              <a:t>www.epa.gov/climatechange/science/pastcc.html</a:t>
            </a:r>
            <a:endParaRPr lang="en-US" dirty="0"/>
          </a:p>
        </p:txBody>
      </p:sp>
      <p:pic>
        <p:nvPicPr>
          <p:cNvPr id="14338" name="Picture 2" descr="C:\Users\everett\Desktop\Pictur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2147"/>
            <a:ext cx="8229600" cy="38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0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92162"/>
          </a:xfrm>
        </p:spPr>
        <p:txBody>
          <a:bodyPr>
            <a:normAutofit/>
          </a:bodyPr>
          <a:lstStyle/>
          <a:p>
            <a:r>
              <a:rPr lang="en-US" dirty="0" smtClean="0"/>
              <a:t>CO</a:t>
            </a:r>
            <a:r>
              <a:rPr lang="en-US" baseline="-25000" dirty="0" smtClean="0"/>
              <a:t>2</a:t>
            </a:r>
            <a:r>
              <a:rPr lang="en-US" dirty="0" smtClean="0"/>
              <a:t> &amp; Other GHGs</a:t>
            </a:r>
            <a:endParaRPr lang="en-US" dirty="0"/>
          </a:p>
        </p:txBody>
      </p:sp>
      <p:sp>
        <p:nvSpPr>
          <p:cNvPr id="10" name="Content Placeholder 9"/>
          <p:cNvSpPr>
            <a:spLocks noGrp="1"/>
          </p:cNvSpPr>
          <p:nvPr>
            <p:ph idx="1"/>
          </p:nvPr>
        </p:nvSpPr>
        <p:spPr>
          <a:xfrm>
            <a:off x="0" y="4495800"/>
            <a:ext cx="9144000" cy="1600200"/>
          </a:xfrm>
        </p:spPr>
        <p:txBody>
          <a:bodyPr>
            <a:normAutofit fontScale="62500" lnSpcReduction="20000"/>
          </a:bodyPr>
          <a:lstStyle/>
          <a:p>
            <a:r>
              <a:rPr lang="en-US" dirty="0" smtClean="0"/>
              <a:t>Multiple sunlight paths (left)</a:t>
            </a:r>
          </a:p>
          <a:p>
            <a:r>
              <a:rPr lang="en-US" dirty="0" smtClean="0"/>
              <a:t>“Greenhouse Effect” (right)</a:t>
            </a:r>
          </a:p>
          <a:p>
            <a:r>
              <a:rPr lang="en-US" dirty="0" smtClean="0"/>
              <a:t>Some IR energy escapes to space, most absorbed by greenhouse gases, warming Earth's atmosphere.</a:t>
            </a:r>
          </a:p>
          <a:p>
            <a:r>
              <a:rPr lang="en-US" dirty="0" smtClean="0"/>
              <a:t>Atmosphere would be ~ 30° C (54° F) colder if it contained no greenhouse gases</a:t>
            </a:r>
          </a:p>
          <a:p>
            <a:endParaRPr lang="en-US" dirty="0"/>
          </a:p>
        </p:txBody>
      </p:sp>
      <p:sp>
        <p:nvSpPr>
          <p:cNvPr id="11" name="TextBox 10"/>
          <p:cNvSpPr txBox="1"/>
          <p:nvPr/>
        </p:nvSpPr>
        <p:spPr>
          <a:xfrm>
            <a:off x="0" y="6400800"/>
            <a:ext cx="9144000" cy="646331"/>
          </a:xfrm>
          <a:prstGeom prst="rect">
            <a:avLst/>
          </a:prstGeom>
          <a:noFill/>
        </p:spPr>
        <p:txBody>
          <a:bodyPr wrap="square" rtlCol="0">
            <a:spAutoFit/>
          </a:bodyPr>
          <a:lstStyle/>
          <a:p>
            <a:pPr algn="ctr"/>
            <a:r>
              <a:rPr lang="en-US" dirty="0" smtClean="0"/>
              <a:t>www.windows.ucar.edu/tour/link=/earth/climate/greenhouse_effect_gases.html</a:t>
            </a:r>
          </a:p>
          <a:p>
            <a:pPr algn="ctr"/>
            <a:endParaRPr lang="en-US" dirty="0"/>
          </a:p>
        </p:txBody>
      </p:sp>
      <p:pic>
        <p:nvPicPr>
          <p:cNvPr id="15362" name="Picture 2" descr="C:\Users\everett\Desktop\Pictur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32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64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IPCC 2007 report</a:t>
            </a:r>
            <a:endParaRPr lang="en-US" dirty="0"/>
          </a:p>
        </p:txBody>
      </p:sp>
      <p:sp>
        <p:nvSpPr>
          <p:cNvPr id="3" name="Content Placeholder 2"/>
          <p:cNvSpPr>
            <a:spLocks noGrp="1"/>
          </p:cNvSpPr>
          <p:nvPr>
            <p:ph idx="1"/>
          </p:nvPr>
        </p:nvSpPr>
        <p:spPr>
          <a:xfrm>
            <a:off x="0" y="1219200"/>
            <a:ext cx="3886200" cy="5638800"/>
          </a:xfrm>
        </p:spPr>
        <p:txBody>
          <a:bodyPr>
            <a:normAutofit/>
          </a:bodyPr>
          <a:lstStyle/>
          <a:p>
            <a:r>
              <a:rPr lang="en-US" dirty="0" smtClean="0"/>
              <a:t>Warming of climate system unequivocal</a:t>
            </a:r>
          </a:p>
          <a:p>
            <a:pPr lvl="1"/>
            <a:r>
              <a:rPr lang="en-US" dirty="0" smtClean="0"/>
              <a:t>Global average air &amp; ocean temp ↑</a:t>
            </a:r>
          </a:p>
          <a:p>
            <a:pPr lvl="1"/>
            <a:r>
              <a:rPr lang="en-US" dirty="0" smtClean="0"/>
              <a:t>widespread melting of snow &amp; ice</a:t>
            </a:r>
          </a:p>
          <a:p>
            <a:pPr lvl="1"/>
            <a:r>
              <a:rPr lang="en-US" dirty="0" smtClean="0"/>
              <a:t>Global average sea level ↑</a:t>
            </a:r>
          </a:p>
          <a:p>
            <a:endParaRPr lang="en-US" dirty="0"/>
          </a:p>
        </p:txBody>
      </p:sp>
      <p:pic>
        <p:nvPicPr>
          <p:cNvPr id="16386" name="Picture 2" descr="C:\Users\everett\Desktop\Pictur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5102225"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42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2286000" cy="1143000"/>
          </a:xfrm>
        </p:spPr>
        <p:txBody>
          <a:bodyPr/>
          <a:lstStyle/>
          <a:p>
            <a:r>
              <a:rPr lang="en-US" dirty="0" smtClean="0"/>
              <a:t>NJ</a:t>
            </a:r>
            <a:endParaRPr lang="en-US" dirty="0"/>
          </a:p>
        </p:txBody>
      </p:sp>
      <p:sp>
        <p:nvSpPr>
          <p:cNvPr id="8" name="TextBox 7"/>
          <p:cNvSpPr txBox="1"/>
          <p:nvPr/>
        </p:nvSpPr>
        <p:spPr>
          <a:xfrm>
            <a:off x="3124200" y="6019800"/>
            <a:ext cx="6019800" cy="646331"/>
          </a:xfrm>
          <a:prstGeom prst="rect">
            <a:avLst/>
          </a:prstGeom>
          <a:noFill/>
        </p:spPr>
        <p:txBody>
          <a:bodyPr wrap="square" rtlCol="0">
            <a:spAutoFit/>
          </a:bodyPr>
          <a:lstStyle/>
          <a:p>
            <a:pPr algn="ctr"/>
            <a:r>
              <a:rPr lang="en-US" dirty="0" smtClean="0"/>
              <a:t>Union of Concerned Scientists, “New Jersey, Confronting Climate Change in U.S. Northeast”, 2008</a:t>
            </a:r>
            <a:endParaRPr lang="en-US" dirty="0"/>
          </a:p>
        </p:txBody>
      </p:sp>
      <p:pic>
        <p:nvPicPr>
          <p:cNvPr id="17410" name="Picture 2" descr="C:\Users\everett\Desktop\Pictur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488" y="22035"/>
            <a:ext cx="6854825" cy="4805363"/>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everett\Desktop\Picture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 y="2208212"/>
            <a:ext cx="2755900" cy="464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2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Precautionary </a:t>
            </a:r>
            <a:r>
              <a:rPr lang="en-US" dirty="0" smtClean="0"/>
              <a:t>Principle</a:t>
            </a:r>
            <a:endParaRPr lang="en-US" dirty="0"/>
          </a:p>
        </p:txBody>
      </p:sp>
      <p:sp>
        <p:nvSpPr>
          <p:cNvPr id="3" name="Content Placeholder 2"/>
          <p:cNvSpPr>
            <a:spLocks noGrp="1"/>
          </p:cNvSpPr>
          <p:nvPr>
            <p:ph idx="1"/>
          </p:nvPr>
        </p:nvSpPr>
        <p:spPr/>
        <p:txBody>
          <a:bodyPr>
            <a:normAutofit/>
          </a:bodyPr>
          <a:lstStyle/>
          <a:p>
            <a:r>
              <a:rPr lang="en-US" dirty="0" smtClean="0"/>
              <a:t>Principle </a:t>
            </a:r>
            <a:r>
              <a:rPr lang="en-US" dirty="0"/>
              <a:t>#15 of Rio Declaration (Rio Conference 1992</a:t>
            </a:r>
            <a:r>
              <a:rPr lang="en-US" dirty="0" smtClean="0"/>
              <a:t>)</a:t>
            </a:r>
          </a:p>
          <a:p>
            <a:pPr lvl="1"/>
            <a:r>
              <a:rPr lang="en-US" dirty="0" smtClean="0"/>
              <a:t>In </a:t>
            </a:r>
            <a:r>
              <a:rPr lang="en-US" dirty="0"/>
              <a:t>order to protect the environment, the precautionary approach shall be widely applied by States according to their capabilities. Where there are threats of serious or irreversible damage, lack of full scientific certainty shall not be used as a reason for postponing cost-effective measures to prevent environmental degradation</a:t>
            </a:r>
            <a:r>
              <a:rPr lang="en-US" dirty="0" smtClean="0"/>
              <a:t>.</a:t>
            </a:r>
            <a:endParaRPr lang="en-US" dirty="0"/>
          </a:p>
          <a:p>
            <a:endParaRPr lang="en-US" dirty="0"/>
          </a:p>
        </p:txBody>
      </p:sp>
      <p:sp>
        <p:nvSpPr>
          <p:cNvPr id="4" name="Rectangle 3"/>
          <p:cNvSpPr/>
          <p:nvPr/>
        </p:nvSpPr>
        <p:spPr>
          <a:xfrm>
            <a:off x="7647949" y="6485710"/>
            <a:ext cx="1496051" cy="369332"/>
          </a:xfrm>
          <a:prstGeom prst="rect">
            <a:avLst/>
          </a:prstGeom>
        </p:spPr>
        <p:txBody>
          <a:bodyPr wrap="none">
            <a:spAutoFit/>
          </a:bodyPr>
          <a:lstStyle/>
          <a:p>
            <a:r>
              <a:rPr lang="en-US" dirty="0"/>
              <a:t>www.gdrc.org</a:t>
            </a:r>
          </a:p>
        </p:txBody>
      </p:sp>
    </p:spTree>
    <p:extLst>
      <p:ext uri="{BB962C8B-B14F-4D97-AF65-F5344CB8AC3E}">
        <p14:creationId xmlns:p14="http://schemas.microsoft.com/office/powerpoint/2010/main" val="1970937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Bans</a:t>
            </a:r>
          </a:p>
          <a:p>
            <a:r>
              <a:rPr lang="en-US" dirty="0" smtClean="0"/>
              <a:t>End-of-Pipe Control</a:t>
            </a:r>
          </a:p>
          <a:p>
            <a:r>
              <a:rPr lang="en-US" dirty="0" smtClean="0"/>
              <a:t>Market </a:t>
            </a:r>
            <a:r>
              <a:rPr lang="en-US" dirty="0"/>
              <a:t>B</a:t>
            </a:r>
            <a:r>
              <a:rPr lang="en-US" dirty="0" smtClean="0"/>
              <a:t>ased control</a:t>
            </a:r>
          </a:p>
          <a:p>
            <a:r>
              <a:rPr lang="en-US" dirty="0" smtClean="0"/>
              <a:t>Source Reduction</a:t>
            </a:r>
          </a:p>
          <a:p>
            <a:r>
              <a:rPr lang="en-US" dirty="0" smtClean="0"/>
              <a:t>Reuse</a:t>
            </a:r>
          </a:p>
          <a:p>
            <a:r>
              <a:rPr lang="en-US" dirty="0" smtClean="0"/>
              <a:t>Recycling</a:t>
            </a:r>
          </a:p>
          <a:p>
            <a:r>
              <a:rPr lang="en-US" dirty="0" smtClean="0"/>
              <a:t>Life Style</a:t>
            </a:r>
          </a:p>
          <a:p>
            <a:r>
              <a:rPr lang="en-US" dirty="0" smtClean="0"/>
              <a:t>Efficiency</a:t>
            </a:r>
            <a:endParaRPr lang="en-US" dirty="0"/>
          </a:p>
        </p:txBody>
      </p:sp>
    </p:spTree>
    <p:extLst>
      <p:ext uri="{BB962C8B-B14F-4D97-AF65-F5344CB8AC3E}">
        <p14:creationId xmlns:p14="http://schemas.microsoft.com/office/powerpoint/2010/main" val="33961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5190" y="0"/>
            <a:ext cx="2678810" cy="369332"/>
          </a:xfrm>
          <a:prstGeom prst="rect">
            <a:avLst/>
          </a:prstGeom>
        </p:spPr>
        <p:txBody>
          <a:bodyPr wrap="none">
            <a:spAutoFit/>
          </a:bodyPr>
          <a:lstStyle/>
          <a:p>
            <a:r>
              <a:rPr lang="en-US" dirty="0"/>
              <a:t>earthobservatory.nasa.gov</a:t>
            </a:r>
          </a:p>
        </p:txBody>
      </p:sp>
      <p:sp>
        <p:nvSpPr>
          <p:cNvPr id="5" name="Title 4"/>
          <p:cNvSpPr>
            <a:spLocks noGrp="1"/>
          </p:cNvSpPr>
          <p:nvPr>
            <p:ph type="title"/>
          </p:nvPr>
        </p:nvSpPr>
        <p:spPr>
          <a:xfrm>
            <a:off x="457200" y="0"/>
            <a:ext cx="8229600" cy="1143000"/>
          </a:xfrm>
        </p:spPr>
        <p:txBody>
          <a:bodyPr/>
          <a:lstStyle/>
          <a:p>
            <a:r>
              <a:rPr lang="en-US" dirty="0" smtClean="0"/>
              <a:t>Ozone Depletion</a:t>
            </a:r>
            <a:endParaRPr lang="en-US" dirty="0"/>
          </a:p>
        </p:txBody>
      </p:sp>
      <p:pic>
        <p:nvPicPr>
          <p:cNvPr id="3" name="Picture 2" descr="C:\Users\everett\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51435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4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 y="6488668"/>
            <a:ext cx="1832489" cy="369332"/>
          </a:xfrm>
          <a:prstGeom prst="rect">
            <a:avLst/>
          </a:prstGeom>
        </p:spPr>
        <p:txBody>
          <a:bodyPr wrap="none">
            <a:spAutoFit/>
          </a:bodyPr>
          <a:lstStyle/>
          <a:p>
            <a:r>
              <a:rPr lang="en-US" dirty="0"/>
              <a:t>www.eoearth.org</a:t>
            </a:r>
          </a:p>
        </p:txBody>
      </p:sp>
      <p:sp>
        <p:nvSpPr>
          <p:cNvPr id="3" name="Title 2"/>
          <p:cNvSpPr>
            <a:spLocks noGrp="1"/>
          </p:cNvSpPr>
          <p:nvPr>
            <p:ph type="title"/>
          </p:nvPr>
        </p:nvSpPr>
        <p:spPr/>
        <p:txBody>
          <a:bodyPr/>
          <a:lstStyle/>
          <a:p>
            <a:r>
              <a:rPr lang="en-US" dirty="0" smtClean="0"/>
              <a:t>Acid Rain</a:t>
            </a:r>
            <a:endParaRPr lang="en-US" dirty="0"/>
          </a:p>
        </p:txBody>
      </p:sp>
      <p:pic>
        <p:nvPicPr>
          <p:cNvPr id="3074" name="Picture 2" descr="C:\Users\everett\Desktop\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954" y="1524000"/>
            <a:ext cx="7386638" cy="465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54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88668"/>
            <a:ext cx="1832489" cy="369332"/>
          </a:xfrm>
          <a:prstGeom prst="rect">
            <a:avLst/>
          </a:prstGeom>
        </p:spPr>
        <p:txBody>
          <a:bodyPr wrap="none">
            <a:spAutoFit/>
          </a:bodyPr>
          <a:lstStyle/>
          <a:p>
            <a:r>
              <a:rPr lang="en-US" dirty="0"/>
              <a:t>www.eoearth.org</a:t>
            </a:r>
          </a:p>
        </p:txBody>
      </p:sp>
      <p:pic>
        <p:nvPicPr>
          <p:cNvPr id="4098" name="Picture 2" descr="C:\Users\everett\Desktop\Pic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1339"/>
            <a:ext cx="8839200" cy="626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42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verett\Desktop\Pictur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450032"/>
            <a:ext cx="7458075"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8668"/>
            <a:ext cx="2358018" cy="369332"/>
          </a:xfrm>
          <a:prstGeom prst="rect">
            <a:avLst/>
          </a:prstGeom>
        </p:spPr>
        <p:txBody>
          <a:bodyPr wrap="none">
            <a:spAutoFit/>
          </a:bodyPr>
          <a:lstStyle/>
          <a:p>
            <a:r>
              <a:rPr lang="en-US" dirty="0"/>
              <a:t>cdn3.blogs.babble.com</a:t>
            </a:r>
          </a:p>
        </p:txBody>
      </p:sp>
      <p:sp>
        <p:nvSpPr>
          <p:cNvPr id="5" name="Title 4"/>
          <p:cNvSpPr>
            <a:spLocks noGrp="1"/>
          </p:cNvSpPr>
          <p:nvPr>
            <p:ph type="title"/>
          </p:nvPr>
        </p:nvSpPr>
        <p:spPr/>
        <p:txBody>
          <a:bodyPr/>
          <a:lstStyle/>
          <a:p>
            <a:r>
              <a:rPr lang="en-US" dirty="0" smtClean="0"/>
              <a:t>Water &amp; Wastewater</a:t>
            </a:r>
            <a:endParaRPr lang="en-US" dirty="0"/>
          </a:p>
        </p:txBody>
      </p:sp>
      <p:sp>
        <p:nvSpPr>
          <p:cNvPr id="6" name="TextBox 5"/>
          <p:cNvSpPr txBox="1"/>
          <p:nvPr/>
        </p:nvSpPr>
        <p:spPr>
          <a:xfrm>
            <a:off x="381000" y="1219200"/>
            <a:ext cx="2358531" cy="461665"/>
          </a:xfrm>
          <a:prstGeom prst="rect">
            <a:avLst/>
          </a:prstGeom>
          <a:noFill/>
        </p:spPr>
        <p:txBody>
          <a:bodyPr wrap="none" rtlCol="0">
            <a:spAutoFit/>
          </a:bodyPr>
          <a:lstStyle/>
          <a:p>
            <a:r>
              <a:rPr lang="en-US" sz="2400" dirty="0" smtClean="0"/>
              <a:t>Developed World</a:t>
            </a:r>
            <a:endParaRPr lang="en-US" sz="2400" dirty="0"/>
          </a:p>
        </p:txBody>
      </p:sp>
    </p:spTree>
    <p:extLst>
      <p:ext uri="{BB962C8B-B14F-4D97-AF65-F5344CB8AC3E}">
        <p14:creationId xmlns:p14="http://schemas.microsoft.com/office/powerpoint/2010/main" val="381589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Wastewater</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UN </a:t>
            </a:r>
            <a:r>
              <a:rPr lang="en-US" dirty="0"/>
              <a:t>Millennium Development Goals</a:t>
            </a:r>
            <a:endParaRPr lang="en-US" b="1" dirty="0" smtClean="0"/>
          </a:p>
          <a:p>
            <a:pPr lvl="1"/>
            <a:r>
              <a:rPr lang="en-US" b="1" dirty="0" smtClean="0"/>
              <a:t>Reduce </a:t>
            </a:r>
            <a:r>
              <a:rPr lang="en-US" b="1" dirty="0"/>
              <a:t>by half proportion of people without sustainable access to safe drinking water (2015)</a:t>
            </a:r>
          </a:p>
          <a:p>
            <a:pPr lvl="2"/>
            <a:r>
              <a:rPr lang="en-US" dirty="0"/>
              <a:t>1 B people lack access to safe drinking water, 2.4 B to adequate sanitation </a:t>
            </a:r>
            <a:endParaRPr lang="en-US" b="1" dirty="0"/>
          </a:p>
          <a:p>
            <a:r>
              <a:rPr lang="en-US" dirty="0" smtClean="0"/>
              <a:t>Flying Toilet</a:t>
            </a:r>
          </a:p>
          <a:p>
            <a:pPr lvl="1"/>
            <a:r>
              <a:rPr lang="en-US" dirty="0" smtClean="0"/>
              <a:t>Poop in plastic bag, throw bag as far as you can</a:t>
            </a:r>
            <a:endParaRPr lang="en-US" dirty="0"/>
          </a:p>
        </p:txBody>
      </p:sp>
      <p:sp>
        <p:nvSpPr>
          <p:cNvPr id="4" name="Rectangle 3"/>
          <p:cNvSpPr/>
          <p:nvPr/>
        </p:nvSpPr>
        <p:spPr>
          <a:xfrm>
            <a:off x="228600" y="1143000"/>
            <a:ext cx="2419445" cy="461665"/>
          </a:xfrm>
          <a:prstGeom prst="rect">
            <a:avLst/>
          </a:prstGeom>
        </p:spPr>
        <p:txBody>
          <a:bodyPr wrap="none">
            <a:spAutoFit/>
          </a:bodyPr>
          <a:lstStyle/>
          <a:p>
            <a:r>
              <a:rPr lang="en-US" sz="2400" dirty="0" smtClean="0"/>
              <a:t>Developing World</a:t>
            </a:r>
          </a:p>
        </p:txBody>
      </p:sp>
      <p:sp>
        <p:nvSpPr>
          <p:cNvPr id="5" name="Rectangle 4"/>
          <p:cNvSpPr/>
          <p:nvPr/>
        </p:nvSpPr>
        <p:spPr>
          <a:xfrm>
            <a:off x="3810" y="6488668"/>
            <a:ext cx="3065391" cy="369332"/>
          </a:xfrm>
          <a:prstGeom prst="rect">
            <a:avLst/>
          </a:prstGeom>
        </p:spPr>
        <p:txBody>
          <a:bodyPr wrap="none">
            <a:spAutoFit/>
          </a:bodyPr>
          <a:lstStyle/>
          <a:p>
            <a:r>
              <a:rPr lang="en-US" dirty="0"/>
              <a:t>www.un.org/millenniumgoals/</a:t>
            </a:r>
          </a:p>
        </p:txBody>
      </p:sp>
    </p:spTree>
    <p:extLst>
      <p:ext uri="{BB962C8B-B14F-4D97-AF65-F5344CB8AC3E}">
        <p14:creationId xmlns:p14="http://schemas.microsoft.com/office/powerpoint/2010/main" val="32686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verett\Desktop\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8653463" cy="6867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26916" y="6332280"/>
            <a:ext cx="1935145" cy="523220"/>
          </a:xfrm>
          <a:prstGeom prst="rect">
            <a:avLst/>
          </a:prstGeom>
          <a:noFill/>
        </p:spPr>
        <p:txBody>
          <a:bodyPr wrap="none" rtlCol="0">
            <a:spAutoFit/>
          </a:bodyPr>
          <a:lstStyle/>
          <a:p>
            <a:r>
              <a:rPr lang="en-US" sz="2800" dirty="0" smtClean="0"/>
              <a:t>The Gambia</a:t>
            </a:r>
            <a:endParaRPr lang="en-US" sz="2800" dirty="0"/>
          </a:p>
        </p:txBody>
      </p:sp>
    </p:spTree>
    <p:extLst>
      <p:ext uri="{BB962C8B-B14F-4D97-AF65-F5344CB8AC3E}">
        <p14:creationId xmlns:p14="http://schemas.microsoft.com/office/powerpoint/2010/main" val="149308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verett\Desktop\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8"/>
            <a:ext cx="9144000" cy="705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78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793</Words>
  <Application>Microsoft Office PowerPoint</Application>
  <PresentationFormat>On-screen Show (4:3)</PresentationFormat>
  <Paragraphs>182</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Environmental Protection</vt:lpstr>
      <vt:lpstr>Ozone Depletion</vt:lpstr>
      <vt:lpstr>Ozone Depletion</vt:lpstr>
      <vt:lpstr>Acid Rain</vt:lpstr>
      <vt:lpstr>PowerPoint Presentation</vt:lpstr>
      <vt:lpstr>Water &amp; Wastewater</vt:lpstr>
      <vt:lpstr>Water and Wastewater</vt:lpstr>
      <vt:lpstr>PowerPoint Presentation</vt:lpstr>
      <vt:lpstr>PowerPoint Presentation</vt:lpstr>
      <vt:lpstr>Population with out Water Supply</vt:lpstr>
      <vt:lpstr>Population without Water Sanitation</vt:lpstr>
      <vt:lpstr>Water &amp; Health</vt:lpstr>
      <vt:lpstr>Pollution</vt:lpstr>
      <vt:lpstr>Spills</vt:lpstr>
      <vt:lpstr>Pharmaceutical Pollution</vt:lpstr>
      <vt:lpstr>Natural Resource Extraction</vt:lpstr>
      <vt:lpstr>Oil, Coal &amp; Gas Reserves</vt:lpstr>
      <vt:lpstr>Renewable Energy</vt:lpstr>
      <vt:lpstr>Food and Water Resources</vt:lpstr>
      <vt:lpstr>Metal / Glass / Paper</vt:lpstr>
      <vt:lpstr>Human Caused Climate Change</vt:lpstr>
      <vt:lpstr>CO2 &amp; Other GHGs</vt:lpstr>
      <vt:lpstr>IPCC 2007 report</vt:lpstr>
      <vt:lpstr>NJ</vt:lpstr>
      <vt:lpstr>Precautionary Principle</vt:lpstr>
      <vt:lpstr>Solutions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 Jess W.</dc:creator>
  <cp:lastModifiedBy>Windows User</cp:lastModifiedBy>
  <cp:revision>22</cp:revision>
  <dcterms:created xsi:type="dcterms:W3CDTF">2006-08-16T00:00:00Z</dcterms:created>
  <dcterms:modified xsi:type="dcterms:W3CDTF">2013-01-29T21:20:19Z</dcterms:modified>
</cp:coreProperties>
</file>